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9"/>
  </p:notesMasterIdLst>
  <p:handoutMasterIdLst>
    <p:handoutMasterId r:id="rId20"/>
  </p:handoutMasterIdLst>
  <p:sldIdLst>
    <p:sldId id="296" r:id="rId5"/>
    <p:sldId id="297" r:id="rId6"/>
    <p:sldId id="286" r:id="rId7"/>
    <p:sldId id="261" r:id="rId8"/>
    <p:sldId id="285" r:id="rId9"/>
    <p:sldId id="263" r:id="rId10"/>
    <p:sldId id="265" r:id="rId11"/>
    <p:sldId id="262" r:id="rId12"/>
    <p:sldId id="278" r:id="rId13"/>
    <p:sldId id="267" r:id="rId14"/>
    <p:sldId id="279" r:id="rId15"/>
    <p:sldId id="280" r:id="rId16"/>
    <p:sldId id="298" r:id="rId17"/>
    <p:sldId id="287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C567A"/>
    <a:srgbClr val="0D1D51"/>
    <a:srgbClr val="0072C7"/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E3FDE45-AF77-4B5C-9715-49D594BDF05E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87887" autoAdjust="0"/>
  </p:normalViewPr>
  <p:slideViewPr>
    <p:cSldViewPr snapToGrid="0" showGuides="1">
      <p:cViewPr>
        <p:scale>
          <a:sx n="88" d="100"/>
          <a:sy n="88" d="100"/>
        </p:scale>
        <p:origin x="53" y="-32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00" d="100"/>
          <a:sy n="100" d="100"/>
        </p:scale>
        <p:origin x="1560" y="-146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7243D74-B9C1-450A-B0F3-6C6DCB0CF20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2C27C33-9BB1-41D5-A236-12767E7E722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AB3EA8-A58D-4C92-A3AB-D271CCC294C7}" type="datetimeFigureOut">
              <a:rPr lang="en-US" smtClean="0"/>
              <a:t>12/9/2025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A7EADB-04A4-4093-B238-438E2C7317A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DD8696-706D-440E-AE04-4C644F0613E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2A5DE8-F2C4-4DB3-88D1-656DCD59E73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98243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EFB4FA-E877-413E-B608-88789D806C57}" type="datetimeFigureOut">
              <a:rPr lang="en-US" noProof="0" smtClean="0"/>
              <a:t>12/9/2025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36304E-FDE3-4B4F-A3B7-EBE87F3FA5E2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851386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21903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5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7" Type="http://schemas.openxmlformats.org/officeDocument/2006/relationships/image" Target="../media/image5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7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7" Type="http://schemas.openxmlformats.org/officeDocument/2006/relationships/image" Target="../media/image5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15.svg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FD93970-B13A-F96D-A4B1-3A1EE748410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" y="0"/>
            <a:ext cx="12202379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2648" y="502920"/>
            <a:ext cx="10954512" cy="3246120"/>
          </a:xfrm>
        </p:spPr>
        <p:txBody>
          <a:bodyPr anchor="b">
            <a:noAutofit/>
          </a:bodyPr>
          <a:lstStyle>
            <a:lvl1pPr algn="ctr">
              <a:defRPr sz="6600" b="1" i="0" cap="none" baseline="0">
                <a:solidFill>
                  <a:schemeClr val="accent2">
                    <a:lumMod val="25000"/>
                  </a:schemeClr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2648" y="3758183"/>
            <a:ext cx="10954512" cy="1307592"/>
          </a:xfrm>
        </p:spPr>
        <p:txBody>
          <a:bodyPr>
            <a:noAutofit/>
          </a:bodyPr>
          <a:lstStyle>
            <a:lvl1pPr marL="0" indent="0" algn="ctr">
              <a:buNone/>
              <a:defRPr sz="3200" b="0" cap="all" baseline="0">
                <a:solidFill>
                  <a:schemeClr val="accent2">
                    <a:lumMod val="25000"/>
                  </a:schemeClr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884962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04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198299DF-E702-8750-30F5-798D7C96AA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365760"/>
            <a:ext cx="10277856" cy="1655064"/>
          </a:xfrm>
        </p:spPr>
        <p:txBody>
          <a:bodyPr anchor="b"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EFAE94C-C299-8167-1BD9-4FC98C04C63C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1207008" y="2523744"/>
            <a:ext cx="9720072" cy="3255264"/>
          </a:xfrm>
        </p:spPr>
        <p:txBody>
          <a:bodyPr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8/6/20XX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Rounded Rectangle 6">
            <a:extLst>
              <a:ext uri="{FF2B5EF4-FFF2-40B4-BE49-F238E27FC236}">
                <a16:creationId xmlns:a16="http://schemas.microsoft.com/office/drawing/2014/main" id="{1B32A35F-9C9A-7C7D-DE93-B55FFF07D66E}"/>
              </a:ext>
            </a:extLst>
          </p:cNvPr>
          <p:cNvSpPr/>
          <p:nvPr userDrawn="1"/>
        </p:nvSpPr>
        <p:spPr>
          <a:xfrm>
            <a:off x="256674" y="256674"/>
            <a:ext cx="11678651" cy="6352673"/>
          </a:xfrm>
          <a:prstGeom prst="roundRect">
            <a:avLst>
              <a:gd name="adj" fmla="val 4303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84807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7A51A8B-A15C-2A94-1E48-F9615101DF4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8991" t="11245" r="3785" b="1531"/>
          <a:stretch/>
        </p:blipFill>
        <p:spPr>
          <a:xfrm>
            <a:off x="0" y="2917"/>
            <a:ext cx="12197192" cy="685508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2648" y="1600200"/>
            <a:ext cx="10991088" cy="3657600"/>
          </a:xfrm>
        </p:spPr>
        <p:txBody>
          <a:bodyPr anchor="ctr">
            <a:noAutofit/>
          </a:bodyPr>
          <a:lstStyle>
            <a:lvl1pPr algn="ctr">
              <a:defRPr sz="6600" b="1" i="0" cap="none" spc="-150" baseline="0">
                <a:solidFill>
                  <a:schemeClr val="accent2">
                    <a:lumMod val="25000"/>
                  </a:schemeClr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994920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 04">
    <p:bg>
      <p:bgPr>
        <a:gradFill>
          <a:gsLst>
            <a:gs pos="33000">
              <a:schemeClr val="bg2"/>
            </a:gs>
            <a:gs pos="59000">
              <a:schemeClr val="tx2">
                <a:lumMod val="90000"/>
                <a:alpha val="65163"/>
              </a:schemeClr>
            </a:gs>
          </a:gsLst>
          <a:lin ang="13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4">
            <a:extLst>
              <a:ext uri="{FF2B5EF4-FFF2-40B4-BE49-F238E27FC236}">
                <a16:creationId xmlns:a16="http://schemas.microsoft.com/office/drawing/2014/main" id="{5697808D-10E0-D8A5-5D07-E176EBB8F2BB}"/>
              </a:ext>
            </a:extLst>
          </p:cNvPr>
          <p:cNvSpPr/>
          <p:nvPr userDrawn="1"/>
        </p:nvSpPr>
        <p:spPr>
          <a:xfrm>
            <a:off x="256674" y="256674"/>
            <a:ext cx="11678651" cy="6352673"/>
          </a:xfrm>
          <a:prstGeom prst="roundRect">
            <a:avLst>
              <a:gd name="adj" fmla="val 4303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7">
            <a:extLst>
              <a:ext uri="{FF2B5EF4-FFF2-40B4-BE49-F238E27FC236}">
                <a16:creationId xmlns:a16="http://schemas.microsoft.com/office/drawing/2014/main" id="{0234D012-F86E-04CE-78C8-2C5A6613028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-1004" r="-148"/>
          <a:stretch/>
        </p:blipFill>
        <p:spPr>
          <a:xfrm rot="5400000">
            <a:off x="6378170" y="40082"/>
            <a:ext cx="1579705" cy="1600089"/>
          </a:xfrm>
          <a:prstGeom prst="rect">
            <a:avLst/>
          </a:prstGeom>
        </p:spPr>
      </p:pic>
      <p:pic>
        <p:nvPicPr>
          <p:cNvPr id="15" name="Picture 7">
            <a:extLst>
              <a:ext uri="{FF2B5EF4-FFF2-40B4-BE49-F238E27FC236}">
                <a16:creationId xmlns:a16="http://schemas.microsoft.com/office/drawing/2014/main" id="{0BC42061-F838-920E-632E-10EDE7E5539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-6239" r="25335" b="-1"/>
          <a:stretch/>
        </p:blipFill>
        <p:spPr>
          <a:xfrm rot="16200000">
            <a:off x="6298833" y="-161472"/>
            <a:ext cx="752715" cy="1075657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58BEE67F-530E-E41D-FD19-2615180DC3F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15931"/>
          <a:stretch/>
        </p:blipFill>
        <p:spPr>
          <a:xfrm>
            <a:off x="10439102" y="4145165"/>
            <a:ext cx="1780703" cy="2164311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82CFCA46-5F5A-867F-B19C-4F9ED5BA15A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r="46794"/>
          <a:stretch/>
        </p:blipFill>
        <p:spPr>
          <a:xfrm rot="10800000">
            <a:off x="-27806" y="2452933"/>
            <a:ext cx="1370742" cy="2632414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11E8F80C-ACB2-552E-4433-1A8A2708F18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t="1" b="-9728"/>
          <a:stretch/>
        </p:blipFill>
        <p:spPr>
          <a:xfrm rot="18286209">
            <a:off x="887827" y="4958926"/>
            <a:ext cx="910220" cy="102050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365760"/>
            <a:ext cx="10277856" cy="1655064"/>
          </a:xfrm>
        </p:spPr>
        <p:txBody>
          <a:bodyPr anchor="b"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75304" y="2441448"/>
            <a:ext cx="3602736" cy="3575304"/>
          </a:xfrm>
        </p:spPr>
        <p:txBody>
          <a:bodyPr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D1DCC4A1-0DB3-3480-3A1A-78FC85FE7ECE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293608" y="2441447"/>
            <a:ext cx="3063240" cy="3575303"/>
          </a:xfrm>
        </p:spPr>
        <p:txBody>
          <a:bodyPr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38508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4ACFCA6-7ECE-9BFB-9389-6DB74C86285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21" r="21"/>
          <a:stretch/>
        </p:blipFill>
        <p:spPr>
          <a:xfrm>
            <a:off x="-5192" y="-1"/>
            <a:ext cx="12197192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33856" y="56450"/>
            <a:ext cx="9912096" cy="2743200"/>
          </a:xfrm>
        </p:spPr>
        <p:txBody>
          <a:bodyPr anchor="b">
            <a:noAutofit/>
          </a:bodyPr>
          <a:lstStyle>
            <a:lvl1pPr algn="l">
              <a:defRPr sz="6600" b="1" i="0" cap="none" spc="-150" baseline="0">
                <a:solidFill>
                  <a:schemeClr val="accent2">
                    <a:lumMod val="25000"/>
                  </a:schemeClr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75304" y="3110546"/>
            <a:ext cx="4114800" cy="2743200"/>
          </a:xfrm>
        </p:spPr>
        <p:txBody>
          <a:bodyPr>
            <a:no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2400" b="0" cap="all" baseline="0">
                <a:solidFill>
                  <a:schemeClr val="accent2">
                    <a:lumMod val="25000"/>
                  </a:schemeClr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608354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01">
    <p:bg>
      <p:bgPr>
        <a:gradFill>
          <a:gsLst>
            <a:gs pos="33000">
              <a:schemeClr val="bg2"/>
            </a:gs>
            <a:gs pos="59000">
              <a:schemeClr val="tx2">
                <a:lumMod val="90000"/>
                <a:alpha val="65163"/>
              </a:schemeClr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850392"/>
            <a:ext cx="3913632" cy="4800600"/>
          </a:xfrm>
        </p:spPr>
        <p:txBody>
          <a:bodyPr/>
          <a:lstStyle>
            <a:lvl1pPr>
              <a:defRPr>
                <a:solidFill>
                  <a:schemeClr val="accent2">
                    <a:lumMod val="2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8384" y="1965960"/>
            <a:ext cx="4050792" cy="2953512"/>
          </a:xfrm>
        </p:spPr>
        <p:txBody>
          <a:bodyPr anchor="ctr" anchorCtr="0"/>
          <a:lstStyle>
            <a:lvl1pPr>
              <a:defRPr cap="all" baseline="0">
                <a:solidFill>
                  <a:schemeClr val="accent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Rounded Rectangle 4">
            <a:extLst>
              <a:ext uri="{FF2B5EF4-FFF2-40B4-BE49-F238E27FC236}">
                <a16:creationId xmlns:a16="http://schemas.microsoft.com/office/drawing/2014/main" id="{906EB944-76A9-6F98-104E-59CD34F5CF94}"/>
              </a:ext>
            </a:extLst>
          </p:cNvPr>
          <p:cNvSpPr/>
          <p:nvPr userDrawn="1"/>
        </p:nvSpPr>
        <p:spPr>
          <a:xfrm>
            <a:off x="256674" y="256674"/>
            <a:ext cx="11678651" cy="6352673"/>
          </a:xfrm>
          <a:prstGeom prst="roundRect">
            <a:avLst>
              <a:gd name="adj" fmla="val 4303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7">
            <a:extLst>
              <a:ext uri="{FF2B5EF4-FFF2-40B4-BE49-F238E27FC236}">
                <a16:creationId xmlns:a16="http://schemas.microsoft.com/office/drawing/2014/main" id="{898C8E3F-6992-0D8A-CCA1-3DD2C147AA8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4756"/>
          <a:stretch/>
        </p:blipFill>
        <p:spPr>
          <a:xfrm>
            <a:off x="8853067" y="1"/>
            <a:ext cx="1875091" cy="1605320"/>
          </a:xfrm>
          <a:prstGeom prst="rect">
            <a:avLst/>
          </a:prstGeom>
        </p:spPr>
      </p:pic>
      <p:pic>
        <p:nvPicPr>
          <p:cNvPr id="13" name="Picture 7">
            <a:extLst>
              <a:ext uri="{FF2B5EF4-FFF2-40B4-BE49-F238E27FC236}">
                <a16:creationId xmlns:a16="http://schemas.microsoft.com/office/drawing/2014/main" id="{4417AC45-4CB7-72E8-3723-B1A3D81FB6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713775" y="5533690"/>
            <a:ext cx="493392" cy="495528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AE5941EF-B160-313A-DA99-73C86EDC4C1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46794"/>
          <a:stretch/>
        </p:blipFill>
        <p:spPr>
          <a:xfrm>
            <a:off x="10316909" y="2723673"/>
            <a:ext cx="1875091" cy="3600981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EEC16221-5852-F1A3-24D1-8EF5E907173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b="41791"/>
          <a:stretch/>
        </p:blipFill>
        <p:spPr>
          <a:xfrm>
            <a:off x="3497179" y="6324654"/>
            <a:ext cx="910220" cy="541368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5D8B34C3-E35E-0B4E-1F8E-59C449A3C8D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t="31904"/>
          <a:stretch/>
        </p:blipFill>
        <p:spPr>
          <a:xfrm>
            <a:off x="1601212" y="0"/>
            <a:ext cx="1032928" cy="718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8555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51FEFCE-5DDA-D353-F1BF-36752F5F079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2917"/>
            <a:ext cx="12197191" cy="685508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7824" y="1325880"/>
            <a:ext cx="10460736" cy="2286000"/>
          </a:xfrm>
        </p:spPr>
        <p:txBody>
          <a:bodyPr anchor="b">
            <a:noAutofit/>
          </a:bodyPr>
          <a:lstStyle>
            <a:lvl1pPr algn="ctr">
              <a:defRPr sz="6600" b="1" i="0" cap="none" spc="-150" baseline="0">
                <a:solidFill>
                  <a:schemeClr val="accent2">
                    <a:lumMod val="25000"/>
                  </a:schemeClr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77824" y="3749040"/>
            <a:ext cx="10460736" cy="2286000"/>
          </a:xfrm>
        </p:spPr>
        <p:txBody>
          <a:bodyPr>
            <a:noAutofit/>
          </a:bodyPr>
          <a:lstStyle>
            <a:lvl1pPr marL="0" indent="0" algn="ctr">
              <a:buNone/>
              <a:defRPr sz="3200" b="0" cap="all" baseline="0">
                <a:solidFill>
                  <a:schemeClr val="accent2">
                    <a:lumMod val="25000"/>
                  </a:schemeClr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027234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02">
    <p:bg>
      <p:bgPr>
        <a:gradFill>
          <a:gsLst>
            <a:gs pos="33000">
              <a:schemeClr val="bg2"/>
            </a:gs>
            <a:gs pos="59000">
              <a:schemeClr val="tx2">
                <a:lumMod val="90000"/>
                <a:alpha val="65163"/>
              </a:schemeClr>
            </a:gs>
          </a:gsLst>
          <a:lin ang="19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3">
            <a:extLst>
              <a:ext uri="{FF2B5EF4-FFF2-40B4-BE49-F238E27FC236}">
                <a16:creationId xmlns:a16="http://schemas.microsoft.com/office/drawing/2014/main" id="{B6718ABD-4EA5-E3C5-0225-F6671DCA53AD}"/>
              </a:ext>
            </a:extLst>
          </p:cNvPr>
          <p:cNvSpPr/>
          <p:nvPr userDrawn="1"/>
        </p:nvSpPr>
        <p:spPr>
          <a:xfrm>
            <a:off x="256674" y="256674"/>
            <a:ext cx="11678651" cy="6352673"/>
          </a:xfrm>
          <a:prstGeom prst="roundRect">
            <a:avLst>
              <a:gd name="adj" fmla="val 4303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721A955-CA2D-A65D-6E60-DAAAA4ACFA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1050"/>
          <a:stretch/>
        </p:blipFill>
        <p:spPr>
          <a:xfrm>
            <a:off x="0" y="2887579"/>
            <a:ext cx="2432421" cy="3604662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AB70155A-604C-AD00-BE69-4505C75CE01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5874" b="-1"/>
          <a:stretch/>
        </p:blipFill>
        <p:spPr>
          <a:xfrm rot="5400000">
            <a:off x="11281284" y="2493882"/>
            <a:ext cx="1032928" cy="887899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F74D1084-EF5E-D016-13E0-1840BDFFD0A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b="-880"/>
          <a:stretch/>
        </p:blipFill>
        <p:spPr>
          <a:xfrm>
            <a:off x="9897978" y="5987153"/>
            <a:ext cx="490012" cy="5050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365760"/>
            <a:ext cx="10277856" cy="1655064"/>
          </a:xfrm>
        </p:spPr>
        <p:txBody>
          <a:bodyPr anchor="b"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75304" y="2313432"/>
            <a:ext cx="6327648" cy="3218688"/>
          </a:xfrm>
        </p:spPr>
        <p:txBody>
          <a:bodyPr anchor="ctr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90326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E1B9A11-4222-BB4A-66D3-D37C79AC57C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1" r="21" b="21"/>
          <a:stretch/>
        </p:blipFill>
        <p:spPr>
          <a:xfrm>
            <a:off x="-2595" y="1459"/>
            <a:ext cx="12197191" cy="685508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54296" y="27432"/>
            <a:ext cx="7004304" cy="3566160"/>
          </a:xfrm>
        </p:spPr>
        <p:txBody>
          <a:bodyPr anchor="b">
            <a:noAutofit/>
          </a:bodyPr>
          <a:lstStyle>
            <a:lvl1pPr algn="ctr">
              <a:defRPr sz="6000" b="1" i="0" cap="none" spc="-150" baseline="0">
                <a:solidFill>
                  <a:schemeClr val="accent2">
                    <a:lumMod val="25000"/>
                  </a:schemeClr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54295" y="3767328"/>
            <a:ext cx="7004303" cy="1161288"/>
          </a:xfrm>
        </p:spPr>
        <p:txBody>
          <a:bodyPr>
            <a:noAutofit/>
          </a:bodyPr>
          <a:lstStyle>
            <a:lvl1pPr marL="0" indent="0" algn="ctr">
              <a:buNone/>
              <a:defRPr sz="3200" b="0" cap="all" baseline="0">
                <a:solidFill>
                  <a:schemeClr val="accent2">
                    <a:lumMod val="25000"/>
                  </a:schemeClr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296238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01">
    <p:bg>
      <p:bgPr>
        <a:gradFill>
          <a:gsLst>
            <a:gs pos="33000">
              <a:schemeClr val="bg2"/>
            </a:gs>
            <a:gs pos="59000">
              <a:schemeClr val="tx2">
                <a:lumMod val="90000"/>
                <a:alpha val="65163"/>
              </a:schemeClr>
            </a:gs>
          </a:gsLst>
          <a:lin ang="21594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772C86F9-080E-93F7-C7B1-F5BEAD84E3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365760"/>
            <a:ext cx="10506456" cy="1655064"/>
          </a:xfrm>
        </p:spPr>
        <p:txBody>
          <a:bodyPr anchor="b"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13049-5F46-053E-6279-8183259649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7280" y="2432304"/>
            <a:ext cx="3108960" cy="34123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DFB03A-367B-9ADA-8071-E22871EC11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736592" y="1920240"/>
            <a:ext cx="6620256" cy="39136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8/6/20XX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7FF98F94-8801-13BE-8EB4-01921AC196C8}"/>
              </a:ext>
            </a:extLst>
          </p:cNvPr>
          <p:cNvSpPr/>
          <p:nvPr userDrawn="1"/>
        </p:nvSpPr>
        <p:spPr>
          <a:xfrm>
            <a:off x="256674" y="256674"/>
            <a:ext cx="11678651" cy="6352673"/>
          </a:xfrm>
          <a:prstGeom prst="roundRect">
            <a:avLst>
              <a:gd name="adj" fmla="val 4303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B7BF5718-9534-FD92-79D7-ECC66603E70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62387"/>
          <a:stretch/>
        </p:blipFill>
        <p:spPr>
          <a:xfrm rot="5400000">
            <a:off x="1778676" y="5204330"/>
            <a:ext cx="907513" cy="2465321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4FF40650-9AD0-96F8-F702-185D1729AF8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3558" y="5429608"/>
            <a:ext cx="406214" cy="415066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83AC8518-2F0B-6FC0-0C0E-6CE9D00EAC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t="-4860" b="-1"/>
          <a:stretch/>
        </p:blipFill>
        <p:spPr>
          <a:xfrm>
            <a:off x="10214191" y="365126"/>
            <a:ext cx="1032928" cy="1106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3603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03">
    <p:bg>
      <p:bgPr>
        <a:gradFill>
          <a:gsLst>
            <a:gs pos="33000">
              <a:schemeClr val="bg2"/>
            </a:gs>
            <a:gs pos="59000">
              <a:schemeClr val="tx2">
                <a:lumMod val="90000"/>
                <a:alpha val="65163"/>
              </a:schemeClr>
            </a:gs>
          </a:gsLst>
          <a:lin ang="19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E7B4AF60-AC65-3E7A-4A5D-EBF1A7030D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063" b="3063"/>
          <a:stretch/>
        </p:blipFill>
        <p:spPr>
          <a:xfrm>
            <a:off x="1" y="2917"/>
            <a:ext cx="12197189" cy="6855082"/>
          </a:xfrm>
          <a:prstGeom prst="rect">
            <a:avLst/>
          </a:prstGeom>
        </p:spPr>
      </p:pic>
      <p:sp>
        <p:nvSpPr>
          <p:cNvPr id="12" name="Rounded Rectangle 4">
            <a:extLst>
              <a:ext uri="{FF2B5EF4-FFF2-40B4-BE49-F238E27FC236}">
                <a16:creationId xmlns:a16="http://schemas.microsoft.com/office/drawing/2014/main" id="{95671103-2960-81E2-9A76-0E7FDE6B3E55}"/>
              </a:ext>
            </a:extLst>
          </p:cNvPr>
          <p:cNvSpPr/>
          <p:nvPr userDrawn="1"/>
        </p:nvSpPr>
        <p:spPr>
          <a:xfrm>
            <a:off x="256674" y="256674"/>
            <a:ext cx="11678651" cy="6352673"/>
          </a:xfrm>
          <a:prstGeom prst="roundRect">
            <a:avLst>
              <a:gd name="adj" fmla="val 4303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365760"/>
            <a:ext cx="10277856" cy="1655064"/>
          </a:xfrm>
        </p:spPr>
        <p:txBody>
          <a:bodyPr anchor="b"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75304" y="2276856"/>
            <a:ext cx="6327648" cy="3090672"/>
          </a:xfrm>
        </p:spPr>
        <p:txBody>
          <a:bodyPr anchor="ctr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12648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 02">
    <p:bg>
      <p:bgPr>
        <a:gradFill>
          <a:gsLst>
            <a:gs pos="33000">
              <a:schemeClr val="bg2"/>
            </a:gs>
            <a:gs pos="59000">
              <a:schemeClr val="tx2">
                <a:lumMod val="90000"/>
                <a:alpha val="65163"/>
              </a:schemeClr>
            </a:gs>
          </a:gsLst>
          <a:lin ang="16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4">
            <a:extLst>
              <a:ext uri="{FF2B5EF4-FFF2-40B4-BE49-F238E27FC236}">
                <a16:creationId xmlns:a16="http://schemas.microsoft.com/office/drawing/2014/main" id="{86060D16-E6F6-EA0E-E58E-526234AB6564}"/>
              </a:ext>
            </a:extLst>
          </p:cNvPr>
          <p:cNvSpPr/>
          <p:nvPr userDrawn="1"/>
        </p:nvSpPr>
        <p:spPr>
          <a:xfrm>
            <a:off x="256674" y="256674"/>
            <a:ext cx="11678651" cy="6352673"/>
          </a:xfrm>
          <a:prstGeom prst="roundRect">
            <a:avLst>
              <a:gd name="adj" fmla="val 4303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0E0958AA-6F1A-C4A2-FB66-1A6F7F8834B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-6095" b="-1"/>
          <a:stretch/>
        </p:blipFill>
        <p:spPr>
          <a:xfrm>
            <a:off x="569419" y="4426479"/>
            <a:ext cx="1472805" cy="1596616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3DEADFA2-398E-9388-8295-063D31FB38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-6095" b="-1"/>
          <a:stretch/>
        </p:blipFill>
        <p:spPr>
          <a:xfrm rot="3765410" flipV="1">
            <a:off x="1448505" y="4094575"/>
            <a:ext cx="862484" cy="934988"/>
          </a:xfrm>
          <a:prstGeom prst="rect">
            <a:avLst/>
          </a:prstGeom>
        </p:spPr>
      </p:pic>
      <p:pic>
        <p:nvPicPr>
          <p:cNvPr id="10" name="Picture 7">
            <a:extLst>
              <a:ext uri="{FF2B5EF4-FFF2-40B4-BE49-F238E27FC236}">
                <a16:creationId xmlns:a16="http://schemas.microsoft.com/office/drawing/2014/main" id="{D09A7588-8EFD-A0C5-4235-45B7D657ECF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b="35453"/>
          <a:stretch/>
        </p:blipFill>
        <p:spPr>
          <a:xfrm>
            <a:off x="9469547" y="5719093"/>
            <a:ext cx="1756858" cy="1138907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EF04D7D6-513C-D18A-AF21-D10F0E5D3B8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-1" r="-750"/>
          <a:stretch/>
        </p:blipFill>
        <p:spPr>
          <a:xfrm>
            <a:off x="8844546" y="50582"/>
            <a:ext cx="1307037" cy="13255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365760"/>
            <a:ext cx="10277856" cy="1655064"/>
          </a:xfrm>
        </p:spPr>
        <p:txBody>
          <a:bodyPr anchor="b"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75304" y="2441448"/>
            <a:ext cx="3602736" cy="3575304"/>
          </a:xfrm>
        </p:spPr>
        <p:txBody>
          <a:bodyPr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D1DCC4A1-0DB3-3480-3A1A-78FC85FE7ECE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7671816" y="2441448"/>
            <a:ext cx="3602736" cy="3575304"/>
          </a:xfrm>
        </p:spPr>
        <p:txBody>
          <a:bodyPr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97282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0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6">
            <a:extLst>
              <a:ext uri="{FF2B5EF4-FFF2-40B4-BE49-F238E27FC236}">
                <a16:creationId xmlns:a16="http://schemas.microsoft.com/office/drawing/2014/main" id="{1B32A35F-9C9A-7C7D-DE93-B55FFF07D66E}"/>
              </a:ext>
            </a:extLst>
          </p:cNvPr>
          <p:cNvSpPr/>
          <p:nvPr userDrawn="1"/>
        </p:nvSpPr>
        <p:spPr>
          <a:xfrm>
            <a:off x="256674" y="256674"/>
            <a:ext cx="11678651" cy="6352673"/>
          </a:xfrm>
          <a:prstGeom prst="roundRect">
            <a:avLst>
              <a:gd name="adj" fmla="val 4303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98299DF-E702-8750-30F5-798D7C96AA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365760"/>
            <a:ext cx="10277856" cy="1655064"/>
          </a:xfrm>
        </p:spPr>
        <p:txBody>
          <a:bodyPr anchor="b"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0CE72F6-1D9D-E61E-F1EE-2861FDF765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0432" y="2459736"/>
            <a:ext cx="2843784" cy="3090672"/>
          </a:xfrm>
        </p:spPr>
        <p:txBody>
          <a:bodyPr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EFAE94C-C299-8167-1BD9-4FC98C04C63C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233672" y="2523744"/>
            <a:ext cx="6693408" cy="3273552"/>
          </a:xfrm>
        </p:spPr>
        <p:txBody>
          <a:bodyPr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8/6/20XX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49479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C4D7FA-B85E-4477-8C62-94955B340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1226BB-3E56-4E7F-8172-7EC03C9F0B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5D08EF-72FB-4F19-9916-65815A9CA9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563001"/>
            <a:ext cx="2743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noProof="0" dirty="0"/>
              <a:t>8/6/20XX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65084D-BC85-4A55-BD80-93876AD101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563001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FDEF23-A140-4DD6-A0D0-A86BD4DF34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75912" y="6563001"/>
            <a:ext cx="2743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C71654-96A5-4280-94F3-931C61A9F92C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470823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accent2">
              <a:lumMod val="2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000" b="0" i="0" kern="1200">
          <a:solidFill>
            <a:schemeClr val="accent2">
              <a:lumMod val="2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b="0" i="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b="0" i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325" userDrawn="1">
          <p15:clr>
            <a:srgbClr val="F26B43"/>
          </p15:clr>
        </p15:guide>
        <p15:guide id="4" pos="734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svgsilh.com/image/2026755.html" TargetMode="External"/><Relationship Id="rId3" Type="http://schemas.openxmlformats.org/officeDocument/2006/relationships/hyperlink" Target="https://pixabay.com/pt/aviso-perigo-perigoso-inscreva-se-36073/" TargetMode="External"/><Relationship Id="rId7" Type="http://schemas.openxmlformats.org/officeDocument/2006/relationships/image" Target="../media/image25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.png"/><Relationship Id="rId5" Type="http://schemas.openxmlformats.org/officeDocument/2006/relationships/hyperlink" Target="https://pxhere.com/en/photo/1570335" TargetMode="External"/><Relationship Id="rId4" Type="http://schemas.openxmlformats.org/officeDocument/2006/relationships/image" Target="../media/image23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EF7BD-FE81-4B20-8DC5-0B3EB736F9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2648" y="502920"/>
            <a:ext cx="10954512" cy="3246120"/>
          </a:xfrm>
        </p:spPr>
        <p:txBody>
          <a:bodyPr anchor="b"/>
          <a:lstStyle/>
          <a:p>
            <a:r>
              <a:rPr lang="en-US" sz="4000" dirty="0"/>
              <a:t>Customer Churn Analysis — Telecom Industry</a:t>
            </a:r>
            <a:endParaRPr lang="en-US" sz="13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FF0EFE-C50F-44EB-8978-B97795477C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2648" y="3758183"/>
            <a:ext cx="10954512" cy="1307592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Predicting churn and identifying key customer segments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0B2F5135-B593-C944-BF59-A59BD6F5FA38}"/>
              </a:ext>
            </a:extLst>
          </p:cNvPr>
          <p:cNvSpPr txBox="1">
            <a:spLocks/>
          </p:cNvSpPr>
          <p:nvPr/>
        </p:nvSpPr>
        <p:spPr>
          <a:xfrm>
            <a:off x="4427002" y="6421919"/>
            <a:ext cx="10954512" cy="13075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0" i="0" kern="1200" cap="all" baseline="0">
                <a:solidFill>
                  <a:schemeClr val="accent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Priyadarshini Gupta | December 2025 </a:t>
            </a:r>
          </a:p>
        </p:txBody>
      </p:sp>
    </p:spTree>
    <p:extLst>
      <p:ext uri="{BB962C8B-B14F-4D97-AF65-F5344CB8AC3E}">
        <p14:creationId xmlns:p14="http://schemas.microsoft.com/office/powerpoint/2010/main" val="1282633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C59F6-9B22-C211-4B4C-A2FD4B914C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592" y="882698"/>
            <a:ext cx="10277856" cy="858774"/>
          </a:xfrm>
          <a:noFill/>
        </p:spPr>
        <p:txBody>
          <a:bodyPr>
            <a:noAutofit/>
          </a:bodyPr>
          <a:lstStyle/>
          <a:p>
            <a:r>
              <a:rPr lang="en-US" dirty="0"/>
              <a:t>Model Performance</a:t>
            </a:r>
          </a:p>
        </p:txBody>
      </p:sp>
      <p:graphicFrame>
        <p:nvGraphicFramePr>
          <p:cNvPr id="4" name="Table Placeholder 3">
            <a:extLst>
              <a:ext uri="{FF2B5EF4-FFF2-40B4-BE49-F238E27FC236}">
                <a16:creationId xmlns:a16="http://schemas.microsoft.com/office/drawing/2014/main" id="{6CB67956-A6C3-FCDF-EC78-F79D90449E9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15766142"/>
              </p:ext>
            </p:extLst>
          </p:nvPr>
        </p:nvGraphicFramePr>
        <p:xfrm>
          <a:off x="752475" y="4604131"/>
          <a:ext cx="3912108" cy="1529080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1304036">
                  <a:extLst>
                    <a:ext uri="{9D8B030D-6E8A-4147-A177-3AD203B41FA5}">
                      <a16:colId xmlns:a16="http://schemas.microsoft.com/office/drawing/2014/main" val="130956065"/>
                    </a:ext>
                  </a:extLst>
                </a:gridCol>
                <a:gridCol w="1304036">
                  <a:extLst>
                    <a:ext uri="{9D8B030D-6E8A-4147-A177-3AD203B41FA5}">
                      <a16:colId xmlns:a16="http://schemas.microsoft.com/office/drawing/2014/main" val="2749965458"/>
                    </a:ext>
                  </a:extLst>
                </a:gridCol>
                <a:gridCol w="1304036">
                  <a:extLst>
                    <a:ext uri="{9D8B030D-6E8A-4147-A177-3AD203B41FA5}">
                      <a16:colId xmlns:a16="http://schemas.microsoft.com/office/drawing/2014/main" val="2116711163"/>
                    </a:ext>
                  </a:extLst>
                </a:gridCol>
              </a:tblGrid>
              <a:tr h="44450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2">
                            <a:lumMod val="2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2">
                              <a:lumMod val="25000"/>
                            </a:schemeClr>
                          </a:solidFill>
                        </a:rPr>
                        <a:t>Predicted 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2">
                              <a:lumMod val="25000"/>
                            </a:schemeClr>
                          </a:solidFill>
                        </a:rPr>
                        <a:t>Predicted Yes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41017008"/>
                  </a:ext>
                </a:extLst>
              </a:tr>
              <a:tr h="44450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2">
                              <a:lumMod val="25000"/>
                            </a:schemeClr>
                          </a:solidFill>
                        </a:rPr>
                        <a:t>Actual 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2">
                              <a:lumMod val="25000"/>
                            </a:schemeClr>
                          </a:solidFill>
                        </a:rPr>
                        <a:t>918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2">
                              <a:lumMod val="25000"/>
                            </a:schemeClr>
                          </a:solidFill>
                        </a:rPr>
                        <a:t>115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11888340"/>
                  </a:ext>
                </a:extLst>
              </a:tr>
              <a:tr h="44450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2">
                              <a:lumMod val="25000"/>
                            </a:schemeClr>
                          </a:solidFill>
                        </a:rPr>
                        <a:t>Actual 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2">
                              <a:lumMod val="25000"/>
                            </a:schemeClr>
                          </a:solidFill>
                        </a:rPr>
                        <a:t>161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2">
                              <a:lumMod val="25000"/>
                            </a:schemeClr>
                          </a:solidFill>
                        </a:rPr>
                        <a:t>213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37089168"/>
                  </a:ext>
                </a:extLst>
              </a:tr>
            </a:tbl>
          </a:graphicData>
        </a:graphic>
      </p:graphicFrame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76432B0-4E21-DA34-10C9-10B8528B5810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752475" y="2243518"/>
            <a:ext cx="4118991" cy="327355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Accuracy: 80.38%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Precision: 64.9%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Recall: 56.95%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F1 Score: 60.68%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EAF320-61B9-87FA-4DF5-7C3B0DC12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0E3C1A-EE84-40F3-64A0-18E18F9E083E}"/>
              </a:ext>
            </a:extLst>
          </p:cNvPr>
          <p:cNvSpPr txBox="1"/>
          <p:nvPr/>
        </p:nvSpPr>
        <p:spPr>
          <a:xfrm>
            <a:off x="752475" y="4241673"/>
            <a:ext cx="39121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Confusion Matrix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DE762B8-47EA-9841-A9EA-BC2E96A16900}"/>
              </a:ext>
            </a:extLst>
          </p:cNvPr>
          <p:cNvSpPr/>
          <p:nvPr/>
        </p:nvSpPr>
        <p:spPr>
          <a:xfrm>
            <a:off x="2384679" y="5261833"/>
            <a:ext cx="647700" cy="369332"/>
          </a:xfrm>
          <a:prstGeom prst="ellipse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5A03437-E655-DD64-628F-D31ADD704418}"/>
              </a:ext>
            </a:extLst>
          </p:cNvPr>
          <p:cNvSpPr/>
          <p:nvPr/>
        </p:nvSpPr>
        <p:spPr>
          <a:xfrm>
            <a:off x="3690937" y="5698299"/>
            <a:ext cx="600075" cy="369332"/>
          </a:xfrm>
          <a:prstGeom prst="ellipse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8C1C55C1-01D7-33CC-8139-78832B36C07C}"/>
              </a:ext>
            </a:extLst>
          </p:cNvPr>
          <p:cNvSpPr txBox="1">
            <a:spLocks/>
          </p:cNvSpPr>
          <p:nvPr/>
        </p:nvSpPr>
        <p:spPr>
          <a:xfrm>
            <a:off x="5684520" y="2061257"/>
            <a:ext cx="5755005" cy="473016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accent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model predicts customer behavior with 80% accuracy, making it a reliable first version for churn identification.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When the model flags a customer as high-risk, it is correct about 65% of the time (precision).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model captures over half of the customers who are about to leave (recall = 57%).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This provides a strong starting list of at-risk customers for targeted retention efforts.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model currently performs better at detecting loyal customers than detecting churners.</a:t>
            </a:r>
          </a:p>
        </p:txBody>
      </p:sp>
    </p:spTree>
    <p:extLst>
      <p:ext uri="{BB962C8B-B14F-4D97-AF65-F5344CB8AC3E}">
        <p14:creationId xmlns:p14="http://schemas.microsoft.com/office/powerpoint/2010/main" val="36046306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0034E89-1952-5288-08A0-70A4A73BE39E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 anchor="ctr">
            <a:noAutofit/>
          </a:bodyPr>
          <a:lstStyle/>
          <a:p>
            <a:r>
              <a:rPr lang="en-US" dirty="0"/>
              <a:t>Feature Importance</a:t>
            </a:r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89C14C28-CBCD-33F1-180C-E525E53B73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81704" y="2020824"/>
            <a:ext cx="3602736" cy="3575304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What Drives Customers to Leave (Positive Coefficients lead to Higher Churn)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Fiber Optic Internet: Customers on fiber plans churn more, likely due to higher pricing or inconsistent service quality.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Month-to-Month Contracts: Lack of commitment makes it easy for customers to leave anytime.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Higher Total Charges: Customers with large bills feel “cost pressure.”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Paperless Billing: Often linked with digital-first customers who switch providers more easily.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Streaming Services (TV/Movies): Add-ons may increase cost, leading to dissatisfaction or cancellations.</a:t>
            </a:r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363F925E-D3E1-46A5-5918-4D601E691267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7922310" y="2020824"/>
            <a:ext cx="3762802" cy="3575304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What Keeps Customers Loyal (Negative Coefficients leads to Lower Churn)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Long Tenure: The longer a customer stays, the less likely they are to leave.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Tech Support Enabled: Customers receiving tech support remain satisfied and loyal.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Online Security Services: Value-added protection improves retention.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Phone Service Active: A traditional, reliable service keeps customers tied in.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Two-Year Contracts: Long-term commitments significantly lower churn.</a:t>
            </a:r>
          </a:p>
        </p:txBody>
      </p:sp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9F4C4287-944F-1557-0887-250B601BBE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5034473"/>
              </p:ext>
            </p:extLst>
          </p:nvPr>
        </p:nvGraphicFramePr>
        <p:xfrm>
          <a:off x="575418" y="1787708"/>
          <a:ext cx="3068416" cy="4239498"/>
        </p:xfrm>
        <a:graphic>
          <a:graphicData uri="http://schemas.openxmlformats.org/drawingml/2006/table">
            <a:tbl>
              <a:tblPr/>
              <a:tblGrid>
                <a:gridCol w="1211218">
                  <a:extLst>
                    <a:ext uri="{9D8B030D-6E8A-4147-A177-3AD203B41FA5}">
                      <a16:colId xmlns:a16="http://schemas.microsoft.com/office/drawing/2014/main" val="2925823375"/>
                    </a:ext>
                  </a:extLst>
                </a:gridCol>
                <a:gridCol w="928599">
                  <a:extLst>
                    <a:ext uri="{9D8B030D-6E8A-4147-A177-3AD203B41FA5}">
                      <a16:colId xmlns:a16="http://schemas.microsoft.com/office/drawing/2014/main" val="32580812"/>
                    </a:ext>
                  </a:extLst>
                </a:gridCol>
                <a:gridCol w="928599">
                  <a:extLst>
                    <a:ext uri="{9D8B030D-6E8A-4147-A177-3AD203B41FA5}">
                      <a16:colId xmlns:a16="http://schemas.microsoft.com/office/drawing/2014/main" val="4237467623"/>
                    </a:ext>
                  </a:extLst>
                </a:gridCol>
              </a:tblGrid>
              <a:tr h="120901"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 b="1">
                          <a:effectLst/>
                        </a:rPr>
                        <a:t>Feature</a:t>
                      </a:r>
                    </a:p>
                  </a:txBody>
                  <a:tcPr marL="34534" marR="34534" marT="17267" marB="1726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 b="1">
                          <a:effectLst/>
                        </a:rPr>
                        <a:t>Coefficient</a:t>
                      </a:r>
                    </a:p>
                  </a:txBody>
                  <a:tcPr marL="34534" marR="34534" marT="17267" marB="1726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 b="1">
                          <a:effectLst/>
                        </a:rPr>
                        <a:t>Importance</a:t>
                      </a:r>
                    </a:p>
                  </a:txBody>
                  <a:tcPr marL="34534" marR="34534" marT="17267" marB="1726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3544767"/>
                  </a:ext>
                </a:extLst>
              </a:tr>
              <a:tr h="120901"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 dirty="0">
                          <a:effectLst/>
                          <a:highlight>
                            <a:srgbClr val="00FF00"/>
                          </a:highlight>
                        </a:rPr>
                        <a:t>tenure</a:t>
                      </a:r>
                    </a:p>
                  </a:txBody>
                  <a:tcPr marL="34534" marR="34534" marT="17267" marB="1726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 dirty="0">
                          <a:effectLst/>
                          <a:highlight>
                            <a:srgbClr val="00FF00"/>
                          </a:highlight>
                        </a:rPr>
                        <a:t>-1.346313</a:t>
                      </a:r>
                    </a:p>
                  </a:txBody>
                  <a:tcPr marL="34534" marR="34534" marT="17267" marB="1726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 dirty="0">
                          <a:effectLst/>
                          <a:highlight>
                            <a:srgbClr val="00FF00"/>
                          </a:highlight>
                        </a:rPr>
                        <a:t>1.346313</a:t>
                      </a:r>
                    </a:p>
                  </a:txBody>
                  <a:tcPr marL="34534" marR="34534" marT="17267" marB="1726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0213053"/>
                  </a:ext>
                </a:extLst>
              </a:tr>
              <a:tr h="130998"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>
                          <a:effectLst/>
                        </a:rPr>
                        <a:t>InternetService_No</a:t>
                      </a:r>
                    </a:p>
                  </a:txBody>
                  <a:tcPr marL="34534" marR="34534" marT="17267" marB="1726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>
                          <a:effectLst/>
                        </a:rPr>
                        <a:t>-1.209062</a:t>
                      </a:r>
                    </a:p>
                  </a:txBody>
                  <a:tcPr marL="34534" marR="34534" marT="17267" marB="1726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>
                          <a:effectLst/>
                        </a:rPr>
                        <a:t>1.209062</a:t>
                      </a:r>
                    </a:p>
                  </a:txBody>
                  <a:tcPr marL="34534" marR="34534" marT="17267" marB="1726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9725849"/>
                  </a:ext>
                </a:extLst>
              </a:tr>
              <a:tr h="130998"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 dirty="0" err="1">
                          <a:effectLst/>
                          <a:highlight>
                            <a:srgbClr val="00FF00"/>
                          </a:highlight>
                        </a:rPr>
                        <a:t>Contract_Two</a:t>
                      </a:r>
                      <a:r>
                        <a:rPr lang="en-US" sz="700" dirty="0">
                          <a:effectLst/>
                          <a:highlight>
                            <a:srgbClr val="00FF00"/>
                          </a:highlight>
                        </a:rPr>
                        <a:t> year</a:t>
                      </a:r>
                    </a:p>
                  </a:txBody>
                  <a:tcPr marL="34534" marR="34534" marT="17267" marB="1726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 dirty="0">
                          <a:effectLst/>
                          <a:highlight>
                            <a:srgbClr val="00FF00"/>
                          </a:highlight>
                        </a:rPr>
                        <a:t>-0.895332</a:t>
                      </a:r>
                    </a:p>
                  </a:txBody>
                  <a:tcPr marL="34534" marR="34534" marT="17267" marB="1726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 dirty="0">
                          <a:effectLst/>
                          <a:highlight>
                            <a:srgbClr val="00FF00"/>
                          </a:highlight>
                        </a:rPr>
                        <a:t>0.895332</a:t>
                      </a:r>
                    </a:p>
                  </a:txBody>
                  <a:tcPr marL="34534" marR="34534" marT="17267" marB="1726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4668481"/>
                  </a:ext>
                </a:extLst>
              </a:tr>
              <a:tr h="130998"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 dirty="0" err="1">
                          <a:effectLst/>
                          <a:highlight>
                            <a:srgbClr val="FF0000"/>
                          </a:highlight>
                        </a:rPr>
                        <a:t>InternetService_Fiber</a:t>
                      </a:r>
                      <a:r>
                        <a:rPr lang="en-US" sz="700" dirty="0">
                          <a:effectLst/>
                          <a:highlight>
                            <a:srgbClr val="FF0000"/>
                          </a:highlight>
                        </a:rPr>
                        <a:t> optic</a:t>
                      </a:r>
                    </a:p>
                  </a:txBody>
                  <a:tcPr marL="34534" marR="34534" marT="17267" marB="1726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 dirty="0">
                          <a:effectLst/>
                          <a:highlight>
                            <a:srgbClr val="FF0000"/>
                          </a:highlight>
                        </a:rPr>
                        <a:t>0.757922</a:t>
                      </a:r>
                    </a:p>
                  </a:txBody>
                  <a:tcPr marL="34534" marR="34534" marT="17267" marB="1726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 dirty="0">
                          <a:effectLst/>
                          <a:highlight>
                            <a:srgbClr val="FF0000"/>
                          </a:highlight>
                        </a:rPr>
                        <a:t>0.757922</a:t>
                      </a:r>
                    </a:p>
                  </a:txBody>
                  <a:tcPr marL="34534" marR="34534" marT="17267" marB="1726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5130060"/>
                  </a:ext>
                </a:extLst>
              </a:tr>
              <a:tr h="130998"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 dirty="0">
                          <a:effectLst/>
                          <a:highlight>
                            <a:srgbClr val="FF0000"/>
                          </a:highlight>
                        </a:rPr>
                        <a:t>TotalCharges</a:t>
                      </a:r>
                    </a:p>
                  </a:txBody>
                  <a:tcPr marL="34534" marR="34534" marT="17267" marB="1726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 dirty="0">
                          <a:effectLst/>
                          <a:highlight>
                            <a:srgbClr val="FF0000"/>
                          </a:highlight>
                        </a:rPr>
                        <a:t>0.634431</a:t>
                      </a:r>
                    </a:p>
                  </a:txBody>
                  <a:tcPr marL="34534" marR="34534" marT="17267" marB="1726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 dirty="0">
                          <a:effectLst/>
                          <a:highlight>
                            <a:srgbClr val="FF0000"/>
                          </a:highlight>
                        </a:rPr>
                        <a:t>0.634431</a:t>
                      </a:r>
                    </a:p>
                  </a:txBody>
                  <a:tcPr marL="34534" marR="34534" marT="17267" marB="1726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0394021"/>
                  </a:ext>
                </a:extLst>
              </a:tr>
              <a:tr h="130998"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 dirty="0" err="1">
                          <a:effectLst/>
                          <a:highlight>
                            <a:srgbClr val="FF0000"/>
                          </a:highlight>
                        </a:rPr>
                        <a:t>Contract_Month</a:t>
                      </a:r>
                      <a:r>
                        <a:rPr lang="en-US" sz="700" dirty="0">
                          <a:effectLst/>
                          <a:highlight>
                            <a:srgbClr val="FF0000"/>
                          </a:highlight>
                        </a:rPr>
                        <a:t>-to-month</a:t>
                      </a:r>
                    </a:p>
                  </a:txBody>
                  <a:tcPr marL="34534" marR="34534" marT="17267" marB="1726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 dirty="0">
                          <a:effectLst/>
                          <a:highlight>
                            <a:srgbClr val="FF0000"/>
                          </a:highlight>
                        </a:rPr>
                        <a:t>0.496268</a:t>
                      </a:r>
                    </a:p>
                  </a:txBody>
                  <a:tcPr marL="34534" marR="34534" marT="17267" marB="1726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 dirty="0">
                          <a:effectLst/>
                          <a:highlight>
                            <a:srgbClr val="FF0000"/>
                          </a:highlight>
                        </a:rPr>
                        <a:t>0.496268</a:t>
                      </a:r>
                    </a:p>
                  </a:txBody>
                  <a:tcPr marL="34534" marR="34534" marT="17267" marB="1726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7929627"/>
                  </a:ext>
                </a:extLst>
              </a:tr>
              <a:tr h="120901"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 dirty="0" err="1">
                          <a:effectLst/>
                          <a:highlight>
                            <a:srgbClr val="00FF00"/>
                          </a:highlight>
                        </a:rPr>
                        <a:t>PhoneService</a:t>
                      </a:r>
                      <a:endParaRPr lang="en-US" sz="700" dirty="0">
                        <a:effectLst/>
                        <a:highlight>
                          <a:srgbClr val="00FF00"/>
                        </a:highlight>
                      </a:endParaRPr>
                    </a:p>
                  </a:txBody>
                  <a:tcPr marL="34534" marR="34534" marT="17267" marB="1726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 dirty="0">
                          <a:effectLst/>
                          <a:highlight>
                            <a:srgbClr val="00FF00"/>
                          </a:highlight>
                        </a:rPr>
                        <a:t>-0.474871</a:t>
                      </a:r>
                    </a:p>
                  </a:txBody>
                  <a:tcPr marL="34534" marR="34534" marT="17267" marB="1726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 dirty="0">
                          <a:effectLst/>
                          <a:highlight>
                            <a:srgbClr val="00FF00"/>
                          </a:highlight>
                        </a:rPr>
                        <a:t>0.474871</a:t>
                      </a:r>
                    </a:p>
                  </a:txBody>
                  <a:tcPr marL="34534" marR="34534" marT="17267" marB="1726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3469649"/>
                  </a:ext>
                </a:extLst>
              </a:tr>
              <a:tr h="120901"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 dirty="0" err="1">
                          <a:effectLst/>
                          <a:highlight>
                            <a:srgbClr val="00FF00"/>
                          </a:highlight>
                        </a:rPr>
                        <a:t>OnlineSecurity</a:t>
                      </a:r>
                      <a:endParaRPr lang="en-US" sz="700" dirty="0">
                        <a:effectLst/>
                        <a:highlight>
                          <a:srgbClr val="00FF00"/>
                        </a:highlight>
                      </a:endParaRPr>
                    </a:p>
                  </a:txBody>
                  <a:tcPr marL="34534" marR="34534" marT="17267" marB="1726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 dirty="0">
                          <a:effectLst/>
                          <a:highlight>
                            <a:srgbClr val="00FF00"/>
                          </a:highlight>
                        </a:rPr>
                        <a:t>-0.398206</a:t>
                      </a:r>
                    </a:p>
                  </a:txBody>
                  <a:tcPr marL="34534" marR="34534" marT="17267" marB="1726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 dirty="0">
                          <a:effectLst/>
                          <a:highlight>
                            <a:srgbClr val="00FF00"/>
                          </a:highlight>
                        </a:rPr>
                        <a:t>0.398206</a:t>
                      </a:r>
                    </a:p>
                  </a:txBody>
                  <a:tcPr marL="34534" marR="34534" marT="17267" marB="1726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9969687"/>
                  </a:ext>
                </a:extLst>
              </a:tr>
              <a:tr h="130998"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 dirty="0" err="1">
                          <a:effectLst/>
                          <a:highlight>
                            <a:srgbClr val="00FF00"/>
                          </a:highlight>
                        </a:rPr>
                        <a:t>TechSupport</a:t>
                      </a:r>
                      <a:endParaRPr lang="en-US" sz="700" dirty="0">
                        <a:effectLst/>
                        <a:highlight>
                          <a:srgbClr val="00FF00"/>
                        </a:highlight>
                      </a:endParaRPr>
                    </a:p>
                  </a:txBody>
                  <a:tcPr marL="34534" marR="34534" marT="17267" marB="1726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 dirty="0">
                          <a:effectLst/>
                          <a:highlight>
                            <a:srgbClr val="00FF00"/>
                          </a:highlight>
                        </a:rPr>
                        <a:t>-0.356310</a:t>
                      </a:r>
                    </a:p>
                  </a:txBody>
                  <a:tcPr marL="34534" marR="34534" marT="17267" marB="1726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 dirty="0">
                          <a:effectLst/>
                          <a:highlight>
                            <a:srgbClr val="00FF00"/>
                          </a:highlight>
                        </a:rPr>
                        <a:t>0.356310</a:t>
                      </a:r>
                    </a:p>
                  </a:txBody>
                  <a:tcPr marL="34534" marR="34534" marT="17267" marB="1726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4724325"/>
                  </a:ext>
                </a:extLst>
              </a:tr>
              <a:tr h="120901"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 dirty="0" err="1">
                          <a:effectLst/>
                        </a:rPr>
                        <a:t>MultipleLines</a:t>
                      </a:r>
                      <a:endParaRPr lang="en-US" sz="700" dirty="0">
                        <a:effectLst/>
                      </a:endParaRPr>
                    </a:p>
                  </a:txBody>
                  <a:tcPr marL="34534" marR="34534" marT="17267" marB="1726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>
                          <a:effectLst/>
                        </a:rPr>
                        <a:t>0.334569</a:t>
                      </a:r>
                    </a:p>
                  </a:txBody>
                  <a:tcPr marL="34534" marR="34534" marT="17267" marB="1726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>
                          <a:effectLst/>
                        </a:rPr>
                        <a:t>0.334569</a:t>
                      </a:r>
                    </a:p>
                  </a:txBody>
                  <a:tcPr marL="34534" marR="34534" marT="17267" marB="1726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3127234"/>
                  </a:ext>
                </a:extLst>
              </a:tr>
              <a:tr h="130998"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 dirty="0" err="1">
                          <a:effectLst/>
                          <a:highlight>
                            <a:srgbClr val="FF0000"/>
                          </a:highlight>
                        </a:rPr>
                        <a:t>StreamingTV</a:t>
                      </a:r>
                      <a:endParaRPr lang="en-US" sz="700" dirty="0">
                        <a:effectLst/>
                        <a:highlight>
                          <a:srgbClr val="FF0000"/>
                        </a:highlight>
                      </a:endParaRPr>
                    </a:p>
                  </a:txBody>
                  <a:tcPr marL="34534" marR="34534" marT="17267" marB="1726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 dirty="0">
                          <a:effectLst/>
                          <a:highlight>
                            <a:srgbClr val="FF0000"/>
                          </a:highlight>
                        </a:rPr>
                        <a:t>0.315622</a:t>
                      </a:r>
                    </a:p>
                  </a:txBody>
                  <a:tcPr marL="34534" marR="34534" marT="17267" marB="1726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 dirty="0">
                          <a:effectLst/>
                          <a:highlight>
                            <a:srgbClr val="FF0000"/>
                          </a:highlight>
                        </a:rPr>
                        <a:t>0.315622</a:t>
                      </a:r>
                    </a:p>
                  </a:txBody>
                  <a:tcPr marL="34534" marR="34534" marT="17267" marB="1726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0438428"/>
                  </a:ext>
                </a:extLst>
              </a:tr>
              <a:tr h="212236"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>
                          <a:effectLst/>
                        </a:rPr>
                        <a:t>PaymentMethod_Bank transfer (automatic)</a:t>
                      </a:r>
                    </a:p>
                  </a:txBody>
                  <a:tcPr marL="34534" marR="34534" marT="17267" marB="1726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>
                          <a:effectLst/>
                        </a:rPr>
                        <a:t>-0.293342</a:t>
                      </a:r>
                    </a:p>
                  </a:txBody>
                  <a:tcPr marL="34534" marR="34534" marT="17267" marB="1726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>
                          <a:effectLst/>
                        </a:rPr>
                        <a:t>0.293342</a:t>
                      </a:r>
                    </a:p>
                  </a:txBody>
                  <a:tcPr marL="34534" marR="34534" marT="17267" marB="1726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5218943"/>
                  </a:ext>
                </a:extLst>
              </a:tr>
              <a:tr h="130998"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 dirty="0" err="1">
                          <a:effectLst/>
                          <a:highlight>
                            <a:srgbClr val="FF0000"/>
                          </a:highlight>
                        </a:rPr>
                        <a:t>PaperlessBilling</a:t>
                      </a:r>
                      <a:endParaRPr lang="en-US" sz="700" dirty="0">
                        <a:effectLst/>
                        <a:highlight>
                          <a:srgbClr val="FF0000"/>
                        </a:highlight>
                      </a:endParaRPr>
                    </a:p>
                  </a:txBody>
                  <a:tcPr marL="34534" marR="34534" marT="17267" marB="1726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 dirty="0">
                          <a:effectLst/>
                          <a:highlight>
                            <a:srgbClr val="FF0000"/>
                          </a:highlight>
                        </a:rPr>
                        <a:t>0.291366</a:t>
                      </a:r>
                    </a:p>
                  </a:txBody>
                  <a:tcPr marL="34534" marR="34534" marT="17267" marB="1726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 dirty="0">
                          <a:effectLst/>
                          <a:highlight>
                            <a:srgbClr val="FF0000"/>
                          </a:highlight>
                        </a:rPr>
                        <a:t>0.291366</a:t>
                      </a:r>
                    </a:p>
                  </a:txBody>
                  <a:tcPr marL="34534" marR="34534" marT="17267" marB="1726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2580168"/>
                  </a:ext>
                </a:extLst>
              </a:tr>
              <a:tr h="130998"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 dirty="0" err="1">
                          <a:effectLst/>
                          <a:highlight>
                            <a:srgbClr val="FF0000"/>
                          </a:highlight>
                        </a:rPr>
                        <a:t>StreamingMovies</a:t>
                      </a:r>
                      <a:endParaRPr lang="en-US" sz="700" dirty="0">
                        <a:effectLst/>
                        <a:highlight>
                          <a:srgbClr val="FF0000"/>
                        </a:highlight>
                      </a:endParaRPr>
                    </a:p>
                  </a:txBody>
                  <a:tcPr marL="34534" marR="34534" marT="17267" marB="1726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 dirty="0">
                          <a:effectLst/>
                          <a:highlight>
                            <a:srgbClr val="FF0000"/>
                          </a:highlight>
                        </a:rPr>
                        <a:t>0.287533</a:t>
                      </a:r>
                    </a:p>
                  </a:txBody>
                  <a:tcPr marL="34534" marR="34534" marT="17267" marB="1726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 dirty="0">
                          <a:effectLst/>
                          <a:highlight>
                            <a:srgbClr val="FF0000"/>
                          </a:highlight>
                        </a:rPr>
                        <a:t>0.287533</a:t>
                      </a:r>
                    </a:p>
                  </a:txBody>
                  <a:tcPr marL="34534" marR="34534" marT="17267" marB="1726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2817836"/>
                  </a:ext>
                </a:extLst>
              </a:tr>
              <a:tr h="130998"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 dirty="0" err="1">
                          <a:effectLst/>
                        </a:rPr>
                        <a:t>Contract_One</a:t>
                      </a:r>
                      <a:r>
                        <a:rPr lang="en-US" sz="700" dirty="0">
                          <a:effectLst/>
                        </a:rPr>
                        <a:t> year</a:t>
                      </a:r>
                    </a:p>
                  </a:txBody>
                  <a:tcPr marL="34534" marR="34534" marT="17267" marB="1726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 dirty="0">
                          <a:effectLst/>
                        </a:rPr>
                        <a:t>-0.267116</a:t>
                      </a:r>
                    </a:p>
                  </a:txBody>
                  <a:tcPr marL="34534" marR="34534" marT="17267" marB="1726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>
                          <a:effectLst/>
                        </a:rPr>
                        <a:t>0.267116</a:t>
                      </a:r>
                    </a:p>
                  </a:txBody>
                  <a:tcPr marL="34534" marR="34534" marT="17267" marB="1726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1696121"/>
                  </a:ext>
                </a:extLst>
              </a:tr>
              <a:tr h="130998"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>
                          <a:effectLst/>
                        </a:rPr>
                        <a:t>MonthlyCharges</a:t>
                      </a:r>
                    </a:p>
                  </a:txBody>
                  <a:tcPr marL="34534" marR="34534" marT="17267" marB="1726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 dirty="0">
                          <a:effectLst/>
                        </a:rPr>
                        <a:t>-0.258057</a:t>
                      </a:r>
                    </a:p>
                  </a:txBody>
                  <a:tcPr marL="34534" marR="34534" marT="17267" marB="1726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 dirty="0">
                          <a:effectLst/>
                        </a:rPr>
                        <a:t>0.258057</a:t>
                      </a:r>
                    </a:p>
                  </a:txBody>
                  <a:tcPr marL="34534" marR="34534" marT="17267" marB="1726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7841734"/>
                  </a:ext>
                </a:extLst>
              </a:tr>
              <a:tr h="212236"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>
                          <a:effectLst/>
                        </a:rPr>
                        <a:t>PaymentMethod_Credit card (automatic)</a:t>
                      </a:r>
                    </a:p>
                  </a:txBody>
                  <a:tcPr marL="34534" marR="34534" marT="17267" marB="1726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>
                          <a:effectLst/>
                        </a:rPr>
                        <a:t>-0.250908</a:t>
                      </a:r>
                    </a:p>
                  </a:txBody>
                  <a:tcPr marL="34534" marR="34534" marT="17267" marB="1726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 dirty="0">
                          <a:effectLst/>
                        </a:rPr>
                        <a:t>0.250908</a:t>
                      </a:r>
                    </a:p>
                  </a:txBody>
                  <a:tcPr marL="34534" marR="34534" marT="17267" marB="1726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5626929"/>
                  </a:ext>
                </a:extLst>
              </a:tr>
              <a:tr h="120901"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>
                          <a:effectLst/>
                        </a:rPr>
                        <a:t>Dependents</a:t>
                      </a:r>
                    </a:p>
                  </a:txBody>
                  <a:tcPr marL="34534" marR="34534" marT="17267" marB="1726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>
                          <a:effectLst/>
                        </a:rPr>
                        <a:t>-0.232128</a:t>
                      </a:r>
                    </a:p>
                  </a:txBody>
                  <a:tcPr marL="34534" marR="34534" marT="17267" marB="1726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 dirty="0">
                          <a:effectLst/>
                        </a:rPr>
                        <a:t>0.232128</a:t>
                      </a:r>
                    </a:p>
                  </a:txBody>
                  <a:tcPr marL="34534" marR="34534" marT="17267" marB="1726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588470"/>
                  </a:ext>
                </a:extLst>
              </a:tr>
              <a:tr h="212236"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>
                          <a:effectLst/>
                        </a:rPr>
                        <a:t>PaymentMethod_Mailed check</a:t>
                      </a:r>
                    </a:p>
                  </a:txBody>
                  <a:tcPr marL="34534" marR="34534" marT="17267" marB="1726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>
                          <a:effectLst/>
                        </a:rPr>
                        <a:t>-0.216015</a:t>
                      </a:r>
                    </a:p>
                  </a:txBody>
                  <a:tcPr marL="34534" marR="34534" marT="17267" marB="1726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 dirty="0">
                          <a:effectLst/>
                        </a:rPr>
                        <a:t>0.216015</a:t>
                      </a:r>
                    </a:p>
                  </a:txBody>
                  <a:tcPr marL="34534" marR="34534" marT="17267" marB="1726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671157"/>
                  </a:ext>
                </a:extLst>
              </a:tr>
              <a:tr h="130998"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>
                          <a:effectLst/>
                        </a:rPr>
                        <a:t>InternetService_DSL</a:t>
                      </a:r>
                    </a:p>
                  </a:txBody>
                  <a:tcPr marL="34534" marR="34534" marT="17267" marB="1726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>
                          <a:effectLst/>
                        </a:rPr>
                        <a:t>-0.215041</a:t>
                      </a:r>
                    </a:p>
                  </a:txBody>
                  <a:tcPr marL="34534" marR="34534" marT="17267" marB="1726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 dirty="0">
                          <a:effectLst/>
                        </a:rPr>
                        <a:t>0.215041</a:t>
                      </a:r>
                    </a:p>
                  </a:txBody>
                  <a:tcPr marL="34534" marR="34534" marT="17267" marB="1726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6783752"/>
                  </a:ext>
                </a:extLst>
              </a:tr>
              <a:tr h="120901"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>
                          <a:effectLst/>
                        </a:rPr>
                        <a:t>SeniorCitizen</a:t>
                      </a:r>
                    </a:p>
                  </a:txBody>
                  <a:tcPr marL="34534" marR="34534" marT="17267" marB="1726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>
                          <a:effectLst/>
                        </a:rPr>
                        <a:t>0.191609</a:t>
                      </a:r>
                    </a:p>
                  </a:txBody>
                  <a:tcPr marL="34534" marR="34534" marT="17267" marB="1726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 dirty="0">
                          <a:effectLst/>
                        </a:rPr>
                        <a:t>0.191609</a:t>
                      </a:r>
                    </a:p>
                  </a:txBody>
                  <a:tcPr marL="34534" marR="34534" marT="17267" marB="1726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1039355"/>
                  </a:ext>
                </a:extLst>
              </a:tr>
              <a:tr h="120901"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>
                          <a:effectLst/>
                        </a:rPr>
                        <a:t>OnlineBackup</a:t>
                      </a:r>
                    </a:p>
                  </a:txBody>
                  <a:tcPr marL="34534" marR="34534" marT="17267" marB="1726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>
                          <a:effectLst/>
                        </a:rPr>
                        <a:t>-0.157582</a:t>
                      </a:r>
                    </a:p>
                  </a:txBody>
                  <a:tcPr marL="34534" marR="34534" marT="17267" marB="1726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 dirty="0">
                          <a:effectLst/>
                        </a:rPr>
                        <a:t>0.157582</a:t>
                      </a:r>
                    </a:p>
                  </a:txBody>
                  <a:tcPr marL="34534" marR="34534" marT="17267" marB="1726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5845695"/>
                  </a:ext>
                </a:extLst>
              </a:tr>
              <a:tr h="212236"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>
                          <a:effectLst/>
                        </a:rPr>
                        <a:t>PaymentMethod_Electronic check</a:t>
                      </a:r>
                    </a:p>
                  </a:txBody>
                  <a:tcPr marL="34534" marR="34534" marT="17267" marB="1726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>
                          <a:effectLst/>
                        </a:rPr>
                        <a:t>0.094084</a:t>
                      </a:r>
                    </a:p>
                  </a:txBody>
                  <a:tcPr marL="34534" marR="34534" marT="17267" marB="1726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 dirty="0">
                          <a:effectLst/>
                        </a:rPr>
                        <a:t>0.094084</a:t>
                      </a:r>
                    </a:p>
                  </a:txBody>
                  <a:tcPr marL="34534" marR="34534" marT="17267" marB="1726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3486729"/>
                  </a:ext>
                </a:extLst>
              </a:tr>
              <a:tr h="120901"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>
                          <a:effectLst/>
                        </a:rPr>
                        <a:t>DeviceProtection</a:t>
                      </a:r>
                    </a:p>
                  </a:txBody>
                  <a:tcPr marL="34534" marR="34534" marT="17267" marB="1726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>
                          <a:effectLst/>
                        </a:rPr>
                        <a:t>0.046758</a:t>
                      </a:r>
                    </a:p>
                  </a:txBody>
                  <a:tcPr marL="34534" marR="34534" marT="17267" marB="1726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 dirty="0">
                          <a:effectLst/>
                        </a:rPr>
                        <a:t>0.046758</a:t>
                      </a:r>
                    </a:p>
                  </a:txBody>
                  <a:tcPr marL="34534" marR="34534" marT="17267" marB="1726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7086490"/>
                  </a:ext>
                </a:extLst>
              </a:tr>
              <a:tr h="120901"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>
                          <a:effectLst/>
                        </a:rPr>
                        <a:t>Partner</a:t>
                      </a:r>
                    </a:p>
                  </a:txBody>
                  <a:tcPr marL="34534" marR="34534" marT="17267" marB="1726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>
                          <a:effectLst/>
                        </a:rPr>
                        <a:t>-0.025913</a:t>
                      </a:r>
                    </a:p>
                  </a:txBody>
                  <a:tcPr marL="34534" marR="34534" marT="17267" marB="1726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 dirty="0">
                          <a:effectLst/>
                        </a:rPr>
                        <a:t>0.025913</a:t>
                      </a:r>
                    </a:p>
                  </a:txBody>
                  <a:tcPr marL="34534" marR="34534" marT="17267" marB="1726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0535639"/>
                  </a:ext>
                </a:extLst>
              </a:tr>
              <a:tr h="120901"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 dirty="0">
                          <a:effectLst/>
                        </a:rPr>
                        <a:t>gender</a:t>
                      </a:r>
                    </a:p>
                  </a:txBody>
                  <a:tcPr marL="34534" marR="34534" marT="17267" marB="1726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>
                          <a:effectLst/>
                        </a:rPr>
                        <a:t>-0.025546</a:t>
                      </a:r>
                    </a:p>
                  </a:txBody>
                  <a:tcPr marL="34534" marR="34534" marT="17267" marB="1726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 dirty="0">
                          <a:effectLst/>
                        </a:rPr>
                        <a:t>0.025546</a:t>
                      </a:r>
                    </a:p>
                  </a:txBody>
                  <a:tcPr marL="34534" marR="34534" marT="17267" marB="1726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69400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580855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3000">
              <a:schemeClr val="bg2"/>
            </a:gs>
            <a:gs pos="59000">
              <a:schemeClr val="tx2">
                <a:lumMod val="90000"/>
                <a:alpha val="65163"/>
              </a:schemeClr>
            </a:gs>
          </a:gsLst>
          <a:lin ang="13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30A76-B788-B363-104E-266B7C7F7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520379"/>
            <a:ext cx="10506456" cy="1007498"/>
          </a:xfrm>
          <a:noFill/>
        </p:spPr>
        <p:txBody>
          <a:bodyPr anchor="b">
            <a:noAutofit/>
          </a:bodyPr>
          <a:lstStyle/>
          <a:p>
            <a:r>
              <a:rPr lang="en-US" dirty="0"/>
              <a:t>Customer Segmentation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948542-FCE1-3AE6-C6C9-17975609DF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7280" y="1864637"/>
            <a:ext cx="3108960" cy="3412370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Segment 1: At-Risk Customers</a:t>
            </a:r>
          </a:p>
          <a:p>
            <a:pPr marL="1028700" lvl="1" indent="-342900"/>
            <a:r>
              <a:rPr lang="en-US" dirty="0"/>
              <a:t>Month-to-month contract</a:t>
            </a:r>
          </a:p>
          <a:p>
            <a:pPr marL="1028700" lvl="1" indent="-342900"/>
            <a:r>
              <a:rPr lang="en-US" dirty="0"/>
              <a:t>Fiber optic users</a:t>
            </a:r>
          </a:p>
          <a:p>
            <a:pPr marL="1028700" lvl="1" indent="-342900"/>
            <a:r>
              <a:rPr lang="en-US" dirty="0"/>
              <a:t>High MonthlyCharges</a:t>
            </a:r>
          </a:p>
          <a:p>
            <a:pPr marL="1028700" lvl="1" indent="-342900"/>
            <a:r>
              <a:rPr lang="en-US" dirty="0"/>
              <a:t>Tenure less than 12 months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3F21905C-1BD6-BF3F-5B8B-B9AD530170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C309E72-9189-D4AF-0791-61BD30361528}"/>
              </a:ext>
            </a:extLst>
          </p:cNvPr>
          <p:cNvSpPr txBox="1">
            <a:spLocks/>
          </p:cNvSpPr>
          <p:nvPr/>
        </p:nvSpPr>
        <p:spPr>
          <a:xfrm>
            <a:off x="4541520" y="1864637"/>
            <a:ext cx="3108960" cy="3412370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accent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Segment 2: Loyal Customers</a:t>
            </a:r>
          </a:p>
          <a:p>
            <a:pPr marL="1028700" lvl="1" indent="-342900"/>
            <a:r>
              <a:rPr lang="en-US" dirty="0"/>
              <a:t>One-year or two-year contracts</a:t>
            </a:r>
          </a:p>
          <a:p>
            <a:pPr marL="1028700" lvl="1" indent="-342900"/>
            <a:r>
              <a:rPr lang="en-US" dirty="0"/>
              <a:t>Lower and stable charges</a:t>
            </a:r>
          </a:p>
          <a:p>
            <a:pPr marL="1028700" lvl="1" indent="-342900"/>
            <a:r>
              <a:rPr lang="en-US" dirty="0"/>
              <a:t>Long tenure</a:t>
            </a:r>
          </a:p>
          <a:p>
            <a:pPr marL="1028700" lvl="1" indent="-342900"/>
            <a:r>
              <a:rPr lang="en-US" dirty="0"/>
              <a:t>Use mailed billing methods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8FE1705-B5B3-64CE-2107-5DE2E73FADC5}"/>
              </a:ext>
            </a:extLst>
          </p:cNvPr>
          <p:cNvSpPr txBox="1">
            <a:spLocks/>
          </p:cNvSpPr>
          <p:nvPr/>
        </p:nvSpPr>
        <p:spPr>
          <a:xfrm>
            <a:off x="8109347" y="1864637"/>
            <a:ext cx="3108960" cy="3412370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accent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Segment 3: Neutral / Mid-Risk</a:t>
            </a:r>
          </a:p>
          <a:p>
            <a:pPr marL="1028700" lvl="1" indent="-342900"/>
            <a:r>
              <a:rPr lang="en-US" dirty="0"/>
              <a:t>Mid-tenure customers</a:t>
            </a:r>
          </a:p>
          <a:p>
            <a:pPr marL="1028700" lvl="1" indent="-342900"/>
            <a:r>
              <a:rPr lang="en-US" dirty="0"/>
              <a:t>DSL internet</a:t>
            </a:r>
          </a:p>
          <a:p>
            <a:pPr marL="1028700" lvl="1" indent="-342900"/>
            <a:r>
              <a:rPr lang="en-US" dirty="0"/>
              <a:t>Moderate monthly charges</a:t>
            </a:r>
          </a:p>
        </p:txBody>
      </p:sp>
      <p:pic>
        <p:nvPicPr>
          <p:cNvPr id="10" name="Picture 9" descr="A red triangle sign with a black exclamation mark&#10;&#10;AI-generated content may be incorrect.">
            <a:extLst>
              <a:ext uri="{FF2B5EF4-FFF2-40B4-BE49-F238E27FC236}">
                <a16:creationId xmlns:a16="http://schemas.microsoft.com/office/drawing/2014/main" id="{118301D1-70D0-9DFE-3FAD-50D65EC2A1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065599" y="4494950"/>
            <a:ext cx="1774881" cy="1564114"/>
          </a:xfrm>
          <a:prstGeom prst="rect">
            <a:avLst/>
          </a:prstGeom>
        </p:spPr>
      </p:pic>
      <p:pic>
        <p:nvPicPr>
          <p:cNvPr id="12" name="Picture 11" descr="A hand holding a pencil and writing on a paper&#10;&#10;AI-generated content may be incorrect.">
            <a:extLst>
              <a:ext uri="{FF2B5EF4-FFF2-40B4-BE49-F238E27FC236}">
                <a16:creationId xmlns:a16="http://schemas.microsoft.com/office/drawing/2014/main" id="{304882BF-427A-E294-7B7F-6A870A926C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5131016" y="4628892"/>
            <a:ext cx="2758902" cy="1601943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B29D7B27-AB98-A0CD-A5B5-9FEB6CCE7A3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9215288" y="4257892"/>
            <a:ext cx="1879432" cy="1879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7779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A8F368-FD2F-0386-11ED-6A3B9FED5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0284" y="670560"/>
            <a:ext cx="10506456" cy="1010630"/>
          </a:xfrm>
        </p:spPr>
        <p:txBody>
          <a:bodyPr/>
          <a:lstStyle/>
          <a:p>
            <a:r>
              <a:rPr lang="en-US" dirty="0"/>
              <a:t>Recommendations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71EC0F-8D29-50AB-D966-9B4D50400F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57369" y="2085703"/>
            <a:ext cx="10294402" cy="3949338"/>
          </a:xfrm>
        </p:spPr>
        <p:txBody>
          <a:bodyPr numCol="2"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1600" dirty="0"/>
              <a:t>Reduce churn among Month-to-Month customers</a:t>
            </a:r>
          </a:p>
          <a:p>
            <a:pPr marL="1143000" lvl="1" indent="-457200"/>
            <a:r>
              <a:rPr lang="en-US" sz="1400" dirty="0"/>
              <a:t>Introduce 3-month and 6-month mini-contracts as a softer upgrade path</a:t>
            </a:r>
          </a:p>
          <a:p>
            <a:pPr marL="1143000" lvl="1" indent="-457200"/>
            <a:r>
              <a:rPr lang="en-US" sz="1400" dirty="0"/>
              <a:t>Offer limited-time discounts for switching to annual contracts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600" dirty="0"/>
              <a:t>Address Fiber Optic dissatisfaction</a:t>
            </a:r>
          </a:p>
          <a:p>
            <a:pPr marL="1143000" lvl="1" indent="-457200"/>
            <a:r>
              <a:rPr lang="en-US" sz="1400" dirty="0"/>
              <a:t>Investigate common complaints (speed drops, outages)</a:t>
            </a:r>
          </a:p>
          <a:p>
            <a:pPr marL="1143000" lvl="1" indent="-457200"/>
            <a:r>
              <a:rPr lang="en-US" sz="1400" dirty="0"/>
              <a:t>Provide proactive service checks for long-tenure fiber users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600" dirty="0"/>
              <a:t>Improve security &amp; support adoption</a:t>
            </a:r>
          </a:p>
          <a:p>
            <a:pPr marL="1143000" lvl="1" indent="-457200"/>
            <a:r>
              <a:rPr lang="en-US" sz="1400" dirty="0"/>
              <a:t>Bundle Online Security + Tech Support at a small combined discount</a:t>
            </a:r>
          </a:p>
          <a:p>
            <a:pPr marL="1143000" lvl="1" indent="-457200"/>
            <a:r>
              <a:rPr lang="en-US" sz="1400" dirty="0"/>
              <a:t>Auto-include in first 2 months and convert later with a reduced rate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600" dirty="0"/>
              <a:t>Fix churn driven by Electronic Check users</a:t>
            </a:r>
          </a:p>
          <a:p>
            <a:pPr marL="1143000" lvl="1" indent="-457200"/>
            <a:r>
              <a:rPr lang="en-US" sz="1400" dirty="0"/>
              <a:t>Encourage shift to automatic payments (Bank Transfer / Credit Card)</a:t>
            </a:r>
          </a:p>
          <a:p>
            <a:pPr marL="1143000" lvl="1" indent="-457200"/>
            <a:r>
              <a:rPr lang="en-US" sz="1400" dirty="0"/>
              <a:t>Offer small incentives like: “₹50 cashback on first auto-pay activation”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600" dirty="0"/>
              <a:t>Strengthen loyalty for early-tenure customers (&lt; 12 months)</a:t>
            </a:r>
          </a:p>
          <a:p>
            <a:pPr marL="1143000" lvl="1" indent="-457200"/>
            <a:r>
              <a:rPr lang="en-US" sz="1400" dirty="0"/>
              <a:t>Introduce Onboarding Care Calls in the first 3 months</a:t>
            </a:r>
          </a:p>
          <a:p>
            <a:pPr marL="1143000" lvl="1" indent="-457200"/>
            <a:r>
              <a:rPr lang="en-US" sz="1400" dirty="0"/>
              <a:t>Provide a “Welcome Pack” with data add-ons / OTT trial</a:t>
            </a:r>
          </a:p>
          <a:p>
            <a:pPr marL="1143000" lvl="1" indent="-457200"/>
            <a:r>
              <a:rPr lang="en-US" sz="1400" dirty="0"/>
              <a:t>Trigger early retention offers before month 6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5C43C8-4150-F34D-5644-97A50D8B1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82448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A0D7AA-8A21-B977-56ED-94406F2995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46770" y="531222"/>
            <a:ext cx="9912096" cy="1406279"/>
          </a:xfrm>
          <a:noFill/>
        </p:spPr>
        <p:txBody>
          <a:bodyPr anchor="b">
            <a:noAutofit/>
          </a:bodyPr>
          <a:lstStyle/>
          <a:p>
            <a:r>
              <a:rPr lang="en-US" dirty="0"/>
              <a:t>Conclusion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4D0A6B8-78EB-52CA-3D46-A46FC880D3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93669" y="2057400"/>
            <a:ext cx="6052457" cy="2967446"/>
          </a:xfrm>
          <a:noFill/>
        </p:spPr>
        <p:txBody>
          <a:bodyPr vert="horz" lIns="91440" tIns="45720" rIns="91440" bIns="45720" rtlCol="0" anchor="t" anchorCtr="0">
            <a:normAutofit fontScale="700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noProof="0" dirty="0"/>
              <a:t>Logistic Regression achieved ~80% accuracy in predicting churn.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noProof="0" dirty="0"/>
              <a:t>Identified major churn drivers: tenure, contract type, billing, and internet service.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noProof="0" dirty="0"/>
              <a:t>Delivered clear customer segments and actionable strategies.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noProof="0" dirty="0"/>
              <a:t>Implementing recommendations can significantly improve customer retention.</a:t>
            </a:r>
          </a:p>
        </p:txBody>
      </p:sp>
    </p:spTree>
    <p:extLst>
      <p:ext uri="{BB962C8B-B14F-4D97-AF65-F5344CB8AC3E}">
        <p14:creationId xmlns:p14="http://schemas.microsoft.com/office/powerpoint/2010/main" val="37516166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3000">
              <a:schemeClr val="bg2"/>
            </a:gs>
            <a:gs pos="59000">
              <a:schemeClr val="tx2">
                <a:lumMod val="90000"/>
                <a:alpha val="65163"/>
              </a:schemeClr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C2181D-911C-1343-7267-E35AC86CCA0E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 anchor="ctr">
            <a:noAutofit/>
          </a:bodyPr>
          <a:lstStyle/>
          <a:p>
            <a:r>
              <a:rPr lang="en-US" dirty="0"/>
              <a:t>Business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EA8735-F1DC-1DE6-0A38-429B2F660F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66067" y="2020824"/>
            <a:ext cx="6327648" cy="3218688"/>
          </a:xfrm>
          <a:noFill/>
        </p:spPr>
        <p:txBody>
          <a:bodyPr>
            <a:no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Customer churn directly impacts revenue and long-term growth.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Objective: </a:t>
            </a:r>
          </a:p>
          <a:p>
            <a:pPr marL="1028700" lvl="1" indent="-342900">
              <a:lnSpc>
                <a:spcPct val="150000"/>
              </a:lnSpc>
            </a:pPr>
            <a:r>
              <a:rPr lang="en-US" dirty="0"/>
              <a:t>Identify which customers are most likely to leave.</a:t>
            </a:r>
          </a:p>
          <a:p>
            <a:pPr marL="1028700" lvl="1" indent="-342900">
              <a:lnSpc>
                <a:spcPct val="150000"/>
              </a:lnSpc>
            </a:pPr>
            <a:r>
              <a:rPr lang="en-US" dirty="0"/>
              <a:t>Use machine learning + customer behavior analysis to guide retention strategies.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6AA7FF5-11CA-8F71-5951-B10993962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85073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63CB3-2956-E8D2-C23D-A3BAA7295DEC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>
            <a:noAutofit/>
          </a:bodyPr>
          <a:lstStyle/>
          <a:p>
            <a:r>
              <a:rPr lang="en-US" dirty="0"/>
              <a:t>Dataset Overview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EECEBD4-35BF-26BB-D438-DA43EBD5EE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51904" y="1609344"/>
            <a:ext cx="5694947" cy="4041648"/>
          </a:xfrm>
          <a:noFill/>
        </p:spPr>
        <p:txBody>
          <a:bodyPr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7043 customer records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21 variables (demographics, services, billing, churn)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Key data cleaning steps:</a:t>
            </a:r>
          </a:p>
          <a:p>
            <a:pPr marL="1028700" lvl="1" indent="-342900"/>
            <a:r>
              <a:rPr lang="en-US" dirty="0"/>
              <a:t>Converted TotalCharges from string → numeric</a:t>
            </a:r>
          </a:p>
          <a:p>
            <a:pPr marL="1028700" lvl="1" indent="-342900"/>
            <a:r>
              <a:rPr lang="en-US" dirty="0"/>
              <a:t>Removed missing values</a:t>
            </a:r>
          </a:p>
          <a:p>
            <a:pPr marL="1028700" lvl="1" indent="-342900"/>
            <a:r>
              <a:rPr lang="en-US" dirty="0"/>
              <a:t>Encoded categorical features</a:t>
            </a:r>
          </a:p>
        </p:txBody>
      </p:sp>
    </p:spTree>
    <p:extLst>
      <p:ext uri="{BB962C8B-B14F-4D97-AF65-F5344CB8AC3E}">
        <p14:creationId xmlns:p14="http://schemas.microsoft.com/office/powerpoint/2010/main" val="1185038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3000">
              <a:schemeClr val="bg2"/>
            </a:gs>
            <a:gs pos="59000">
              <a:schemeClr val="tx2">
                <a:lumMod val="90000"/>
                <a:alpha val="65163"/>
              </a:schemeClr>
            </a:gs>
          </a:gsLst>
          <a:lin ang="19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5F5E3-2B1C-7C0A-8581-67A9052D13AA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 anchor="b">
            <a:noAutofit/>
          </a:bodyPr>
          <a:lstStyle/>
          <a:p>
            <a:r>
              <a:rPr lang="en-US" dirty="0"/>
              <a:t>Churn Distribution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AE09C5-A784-0B28-E877-C71E730140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65192" y="2432304"/>
            <a:ext cx="6620256" cy="2655504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26.5% of customers have churned.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Class imbalance is present → impacts model performance.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High churn rate indicates potential service or satisfaction issues.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D7B9109-9E17-1A7A-3A9A-0F1C07BF3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C89F454-F809-553F-3DBD-F84C7C236D21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458" y="2239169"/>
            <a:ext cx="3635458" cy="3653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66746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ABE40-AA00-F366-A36A-B3F1AADBF025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>
            <a:noAutofit/>
          </a:bodyPr>
          <a:lstStyle/>
          <a:p>
            <a:r>
              <a:rPr lang="en-US" dirty="0"/>
              <a:t>Tenure Analysis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2AC33F-BD6D-1B32-F928-62937C9F5E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0" y="2035983"/>
            <a:ext cx="5882319" cy="382956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Customers who churn tend to have much shorter tenure, mostly within the 0–12 month range.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Customers who stay (no churn) have longer and more stable tenure, with density spread across higher months.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This indicates that the first year is the highest-risk period for customer dropout.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Improving onboarding and early service experience can significantly reduce churn.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4206D4EB-780A-920A-1100-DC615BB2FB0E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944"/>
          <a:stretch/>
        </p:blipFill>
        <p:spPr bwMode="auto">
          <a:xfrm>
            <a:off x="716200" y="2035984"/>
            <a:ext cx="5128000" cy="3829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17375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3000">
              <a:schemeClr val="bg2"/>
            </a:gs>
            <a:gs pos="59000">
              <a:schemeClr val="tx2">
                <a:lumMod val="90000"/>
                <a:alpha val="65163"/>
              </a:schemeClr>
            </a:gs>
          </a:gsLst>
          <a:lin ang="21594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A15DE-D135-0710-9984-A0A55E960C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365760"/>
            <a:ext cx="10506456" cy="1655064"/>
          </a:xfrm>
          <a:noFill/>
        </p:spPr>
        <p:txBody>
          <a:bodyPr>
            <a:noAutofit/>
          </a:bodyPr>
          <a:lstStyle/>
          <a:p>
            <a:r>
              <a:rPr lang="en-US" dirty="0"/>
              <a:t>Contract Type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C8AA23-D8D0-93BE-5C5F-103A750B0D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7280" y="2432304"/>
            <a:ext cx="3108960" cy="3412370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Month-to-month contracts show the highest churn.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One-year and two-year contract customers are significantly more loyal.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Contract structure plays a major role in retention.</a:t>
            </a: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E39E6080-E7F0-678F-65B9-B64B99BDF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75912" y="6563001"/>
            <a:ext cx="2743200" cy="228600"/>
          </a:xfrm>
        </p:spPr>
        <p:txBody>
          <a:bodyPr/>
          <a:lstStyle/>
          <a:p>
            <a:fld id="{CBD12358-51D2-46B3-9BDE-DF29528B9454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90B18708-E1F8-F214-BE1F-6BF78E9EE057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49074" b="49239"/>
          <a:stretch/>
        </p:blipFill>
        <p:spPr bwMode="auto">
          <a:xfrm>
            <a:off x="5598761" y="1516568"/>
            <a:ext cx="5342659" cy="4652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72412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C27C8-165C-5513-DB4B-9D840097C545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>
            <a:noAutofit/>
          </a:bodyPr>
          <a:lstStyle/>
          <a:p>
            <a:r>
              <a:rPr lang="en-US" dirty="0"/>
              <a:t>Internet Service Type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CE640F-7F5A-BDB7-205D-765FA80B67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noFill/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Fiber optic customers churn more than DSL users.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Could indicate performance problems, pricing concerns, or unmet expectations.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93736AF-0027-E734-82A8-010D7129D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690E7307-6796-C046-6A58-7F1A26D34FFF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283" b="66687"/>
          <a:stretch/>
        </p:blipFill>
        <p:spPr bwMode="auto">
          <a:xfrm>
            <a:off x="4948099" y="2059144"/>
            <a:ext cx="5623648" cy="4158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96091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3000">
              <a:schemeClr val="bg2"/>
            </a:gs>
            <a:gs pos="59000">
              <a:schemeClr val="tx2">
                <a:lumMod val="90000"/>
                <a:alpha val="65163"/>
              </a:schemeClr>
            </a:gs>
          </a:gsLst>
          <a:lin ang="16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AC361-0D7A-DC05-86B5-6DD77D322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535167"/>
            <a:ext cx="10277856" cy="835156"/>
          </a:xfrm>
          <a:noFill/>
        </p:spPr>
        <p:txBody>
          <a:bodyPr>
            <a:noAutofit/>
          </a:bodyPr>
          <a:lstStyle/>
          <a:p>
            <a:r>
              <a:rPr lang="en-US" dirty="0"/>
              <a:t>Billing &amp; Charges Analysis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7126AE-AE4A-97A5-21F5-E5ACF7E0605F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510908" y="1484500"/>
            <a:ext cx="4289789" cy="1341789"/>
          </a:xfrm>
          <a:noFill/>
        </p:spPr>
        <p:txBody>
          <a:bodyPr vert="horz" lIns="91440" tIns="45720" rIns="91440" bIns="45720" rtlCol="0" anchor="t">
            <a:normAutofit fontScale="775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MonthlyCharges</a:t>
            </a:r>
          </a:p>
          <a:p>
            <a:pPr marL="1028700" lvl="1" indent="-342900"/>
            <a:r>
              <a:rPr lang="en-US" dirty="0"/>
              <a:t>Customers with higher MonthlyCharges show higher churn density.</a:t>
            </a:r>
          </a:p>
          <a:p>
            <a:pPr marL="1028700" lvl="1" indent="-342900"/>
            <a:r>
              <a:rPr lang="en-US" dirty="0"/>
              <a:t>This may indicate pricing sensitivity among short-tenure or fiber-optic users.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9F61F934-8535-E086-C153-D48E49B98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75912" y="6563001"/>
            <a:ext cx="2743200" cy="228600"/>
          </a:xfrm>
        </p:spPr>
        <p:txBody>
          <a:bodyPr/>
          <a:lstStyle/>
          <a:p>
            <a:fld id="{CBD12358-51D2-46B3-9BDE-DF29528B9454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70775250-3CED-04DE-98D2-9B5640DE200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87" r="33396"/>
          <a:stretch/>
        </p:blipFill>
        <p:spPr bwMode="auto">
          <a:xfrm>
            <a:off x="1078992" y="1499632"/>
            <a:ext cx="3400644" cy="2555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F1666D5D-EA1B-514A-F08D-C36CDC195C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439"/>
          <a:stretch/>
        </p:blipFill>
        <p:spPr bwMode="auto">
          <a:xfrm>
            <a:off x="6655803" y="3312933"/>
            <a:ext cx="4091709" cy="300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7A6F10E2-2B52-F46D-3D73-45F3C2301371}"/>
              </a:ext>
            </a:extLst>
          </p:cNvPr>
          <p:cNvSpPr txBox="1">
            <a:spLocks/>
          </p:cNvSpPr>
          <p:nvPr/>
        </p:nvSpPr>
        <p:spPr>
          <a:xfrm>
            <a:off x="2391160" y="4541552"/>
            <a:ext cx="4289789" cy="1743752"/>
          </a:xfrm>
          <a:prstGeom prst="rect">
            <a:avLst/>
          </a:prstGeom>
          <a:noFill/>
        </p:spPr>
        <p:txBody>
          <a:bodyPr vert="horz" lIns="91440" tIns="45720" rIns="91440" bIns="45720" rtlCol="0" anchor="t" anchorCtr="0">
            <a:normAutofit fontScale="775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accent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/>
              <a:t>TotalCharges</a:t>
            </a:r>
          </a:p>
          <a:p>
            <a:pPr marL="1028700" lvl="1" indent="-342900" algn="just"/>
            <a:r>
              <a:rPr lang="en-US" dirty="0"/>
              <a:t>Churned customers have much lower TotalCharges overall.</a:t>
            </a:r>
          </a:p>
          <a:p>
            <a:pPr marL="1028700" lvl="1" indent="-342900" algn="just"/>
            <a:r>
              <a:rPr lang="en-US" dirty="0"/>
              <a:t>This is expected because customers who churn leave early, so they have not accumulated many charges.</a:t>
            </a:r>
          </a:p>
          <a:p>
            <a:pPr marL="1028700" lvl="1" indent="-342900" algn="just"/>
            <a:r>
              <a:rPr lang="en-US" dirty="0"/>
              <a:t>Therefore, lower TotalCharges reflect short tenure, not dissatisfaction with billing.</a:t>
            </a:r>
          </a:p>
        </p:txBody>
      </p:sp>
    </p:spTree>
    <p:extLst>
      <p:ext uri="{BB962C8B-B14F-4D97-AF65-F5344CB8AC3E}">
        <p14:creationId xmlns:p14="http://schemas.microsoft.com/office/powerpoint/2010/main" val="12108021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45968-70F7-0180-6448-3547E442EF4A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>
            <a:noAutofit/>
          </a:bodyPr>
          <a:lstStyle/>
          <a:p>
            <a:r>
              <a:rPr lang="en-US" dirty="0"/>
              <a:t>Model Used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15CE58D-2739-522B-7C3A-6A7C985360C0}"/>
              </a:ext>
            </a:extLst>
          </p:cNvPr>
          <p:cNvSpPr>
            <a:spLocks noGrp="1"/>
          </p:cNvSpPr>
          <p:nvPr>
            <p:ph idx="1"/>
          </p:nvPr>
        </p:nvSpPr>
        <p:spPr>
          <a:noFill/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Logistic Regression (Supervised Classification)</a:t>
            </a:r>
          </a:p>
          <a:p>
            <a:pPr marL="1028700" lvl="1" indent="-342900"/>
            <a:r>
              <a:rPr lang="en-US" dirty="0"/>
              <a:t>Features (X): All customer attributes</a:t>
            </a:r>
          </a:p>
          <a:p>
            <a:pPr marL="1028700" lvl="1" indent="-342900"/>
            <a:r>
              <a:rPr lang="en-US" dirty="0"/>
              <a:t>Target (y): Churn</a:t>
            </a:r>
          </a:p>
          <a:p>
            <a:pPr marL="1028700" lvl="1" indent="-342900"/>
            <a:r>
              <a:rPr lang="en-US" dirty="0"/>
              <a:t>Train-test split: 80% / 20% (stratified)</a:t>
            </a:r>
          </a:p>
          <a:p>
            <a:pPr marL="1028700" lvl="1" indent="-342900"/>
            <a:r>
              <a:rPr lang="en-US" dirty="0"/>
              <a:t>Preprocessing: Encoding + scaling</a:t>
            </a:r>
          </a:p>
          <a:p>
            <a:pPr marL="1028700" lvl="1" indent="-342900"/>
            <a:r>
              <a:rPr lang="en-US" dirty="0"/>
              <a:t>Goal: Predict churn probability for each customer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AF3F922-669F-7D93-0C1C-D5B16E397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9977132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Blue spheres">
      <a:dk1>
        <a:srgbClr val="000000"/>
      </a:dk1>
      <a:lt1>
        <a:srgbClr val="FFFFFF"/>
      </a:lt1>
      <a:dk2>
        <a:srgbClr val="E3E7ED"/>
      </a:dk2>
      <a:lt2>
        <a:srgbClr val="E8E8E8"/>
      </a:lt2>
      <a:accent1>
        <a:srgbClr val="7673F7"/>
      </a:accent1>
      <a:accent2>
        <a:srgbClr val="B8C2FD"/>
      </a:accent2>
      <a:accent3>
        <a:srgbClr val="DFE3FC"/>
      </a:accent3>
      <a:accent4>
        <a:srgbClr val="55B3FD"/>
      </a:accent4>
      <a:accent5>
        <a:srgbClr val="99F7F7"/>
      </a:accent5>
      <a:accent6>
        <a:srgbClr val="FEE43F"/>
      </a:accent6>
      <a:hlink>
        <a:srgbClr val="467886"/>
      </a:hlink>
      <a:folHlink>
        <a:srgbClr val="96607D"/>
      </a:folHlink>
    </a:clrScheme>
    <a:fontScheme name="Custom 23">
      <a:majorFont>
        <a:latin typeface="Aptos"/>
        <a:ea typeface=""/>
        <a:cs typeface=""/>
      </a:majorFont>
      <a:minorFont>
        <a:latin typeface="Apto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34076243_win32_CP_V3" id="{81AB0711-29F9-49D0-8A73-16AF25FD4C08}" vid="{D5AD44AB-53B9-4654-A4F8-1821A28F277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9" ma:contentTypeDescription="Create a new document." ma:contentTypeScope="" ma:versionID="6a914531ae0f23be31da2eba1f3b42a9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ae00154c9e66547f022c4923f88826d6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hidden="true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hidden="tru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hidden="true" ma:internalName="Background" ma:readOnly="false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EA9B47F-3DD8-4645-81DC-B88780643C07}">
  <ds:schemaRefs>
    <ds:schemaRef ds:uri="http://schemas.microsoft.com/office/infopath/2007/PartnerControls"/>
    <ds:schemaRef ds:uri="http://purl.org/dc/dcmitype/"/>
    <ds:schemaRef ds:uri="http://schemas.openxmlformats.org/package/2006/metadata/core-properties"/>
    <ds:schemaRef ds:uri="http://schemas.microsoft.com/sharepoint/v3"/>
    <ds:schemaRef ds:uri="http://schemas.microsoft.com/office/2006/documentManagement/types"/>
    <ds:schemaRef ds:uri="16c05727-aa75-4e4a-9b5f-8a80a1165891"/>
    <ds:schemaRef ds:uri="http://purl.org/dc/terms/"/>
    <ds:schemaRef ds:uri="71af3243-3dd4-4a8d-8c0d-dd76da1f02a5"/>
    <ds:schemaRef ds:uri="http://www.w3.org/XML/1998/namespace"/>
    <ds:schemaRef ds:uri="230e9df3-be65-4c73-a93b-d1236ebd677e"/>
    <ds:schemaRef ds:uri="http://schemas.microsoft.com/office/2006/metadata/properties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567F3CB5-3475-4129-AB60-D0C937DE910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0C07E3D-60A7-4F4E-8208-D9CCD01982CB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Blue spheres presentation</Template>
  <TotalTime>1936</TotalTime>
  <Words>1006</Words>
  <Application>Microsoft Office PowerPoint</Application>
  <PresentationFormat>Widescreen</PresentationFormat>
  <Paragraphs>206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Aptos</vt:lpstr>
      <vt:lpstr>Arial</vt:lpstr>
      <vt:lpstr>Calibri</vt:lpstr>
      <vt:lpstr>Custom</vt:lpstr>
      <vt:lpstr>Customer Churn Analysis — Telecom Industry</vt:lpstr>
      <vt:lpstr>Business Problem</vt:lpstr>
      <vt:lpstr>Dataset Overview</vt:lpstr>
      <vt:lpstr>Churn Distribution</vt:lpstr>
      <vt:lpstr>Tenure Analysis</vt:lpstr>
      <vt:lpstr>Contract Type </vt:lpstr>
      <vt:lpstr>Internet Service Type</vt:lpstr>
      <vt:lpstr>Billing &amp; Charges Analysis</vt:lpstr>
      <vt:lpstr>Model Used</vt:lpstr>
      <vt:lpstr>Model Performance</vt:lpstr>
      <vt:lpstr>Feature Importance</vt:lpstr>
      <vt:lpstr>Customer Segmentation</vt:lpstr>
      <vt:lpstr>Recommendations 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Priya Gupta</dc:creator>
  <cp:lastModifiedBy>Priya Gupta</cp:lastModifiedBy>
  <cp:revision>5</cp:revision>
  <dcterms:created xsi:type="dcterms:W3CDTF">2025-12-09T12:47:24Z</dcterms:created>
  <dcterms:modified xsi:type="dcterms:W3CDTF">2025-12-10T21:04:24Z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